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78" r:id="rId5"/>
    <p:sldId id="331" r:id="rId6"/>
    <p:sldId id="285" r:id="rId7"/>
    <p:sldId id="288" r:id="rId8"/>
    <p:sldId id="289" r:id="rId9"/>
    <p:sldId id="362" r:id="rId10"/>
    <p:sldId id="361" r:id="rId11"/>
    <p:sldId id="363" r:id="rId12"/>
    <p:sldId id="326" r:id="rId13"/>
    <p:sldId id="350" r:id="rId14"/>
    <p:sldId id="352" r:id="rId15"/>
    <p:sldId id="353" r:id="rId16"/>
    <p:sldId id="354" r:id="rId17"/>
    <p:sldId id="355" r:id="rId18"/>
    <p:sldId id="322" r:id="rId19"/>
    <p:sldId id="306" r:id="rId20"/>
    <p:sldId id="323" r:id="rId21"/>
    <p:sldId id="307" r:id="rId22"/>
    <p:sldId id="308" r:id="rId23"/>
    <p:sldId id="324" r:id="rId24"/>
    <p:sldId id="309" r:id="rId25"/>
    <p:sldId id="310" r:id="rId26"/>
    <p:sldId id="317" r:id="rId27"/>
    <p:sldId id="327" r:id="rId28"/>
    <p:sldId id="336" r:id="rId29"/>
    <p:sldId id="344" r:id="rId30"/>
    <p:sldId id="282" r:id="rId31"/>
    <p:sldId id="312" r:id="rId32"/>
    <p:sldId id="315" r:id="rId33"/>
    <p:sldId id="316" r:id="rId34"/>
    <p:sldId id="356" r:id="rId35"/>
    <p:sldId id="359" r:id="rId36"/>
    <p:sldId id="366" r:id="rId37"/>
    <p:sldId id="367" r:id="rId38"/>
    <p:sldId id="3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7E3"/>
    <a:srgbClr val="E1E1E1"/>
    <a:srgbClr val="E1DDE1"/>
    <a:srgbClr val="E6E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451" autoAdjust="0"/>
  </p:normalViewPr>
  <p:slideViewPr>
    <p:cSldViewPr snapToGrid="0">
      <p:cViewPr varScale="1">
        <p:scale>
          <a:sx n="72" d="100"/>
          <a:sy n="72" d="100"/>
        </p:scale>
        <p:origin x="1104" y="62"/>
      </p:cViewPr>
      <p:guideLst/>
    </p:cSldViewPr>
  </p:slideViewPr>
  <p:outlineViewPr>
    <p:cViewPr>
      <p:scale>
        <a:sx n="33" d="100"/>
        <a:sy n="33" d="100"/>
      </p:scale>
      <p:origin x="0" y="-520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Alrighty, so I’ll just jump right into it. The name of my project is “Into Another Dimension: Developing a Simulation of 4D Space by Implementing 4D Rigid Body Dynamics and Ray Marching.”</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57365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sphere tracing algorithm is an iterative algorithm that involves casting a ray along each pixel of the camera’s screen. Each ray starts at the camera’s origin and has a direction determined by the 3D view frustum. In the figure shown, the ray’s origin is point P and the ray’s direction is indicated by the solid arrow.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702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algorithm begins by calculating the distance from the ray’s origin to the closest object in the space. In this case, the ray’s origin is D units away from S1. Notably, since this is the distance from the nearest object, no other objects lie within a D unit radius from the ray’s origin.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07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result, the ray’s origin can be translated D units along its direction vector without intersecting an object. In this case, the ray’s new origin is P2.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82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algorithm repeats with the ray’s new origin as the starting point. The ray’s direction remains the same.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55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algorithm then calculates the distance to the nearest object again. In this case, the ray’s origin P1 is D units away from S2. The ray’s origin is marched D units along its direction vector, becoming P2. Since P2 is on the surface of S2, the algorithm can terminate. It then returns the final position of the ray’s origin and the color of the nearest object that it intersected with.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we can briefly talk about the 4D primitives that were included in this project. The first is a 4D hypersphere, which is the 4D equivalent of a 3D sphere. Like a 3D sphere, hyperspheres are defined as the set of points that are a fixed radius away from a center point.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90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GIF shows what a 3D projection of a hypersphere looks like as the 3D projection is translated along the w-axis.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is a hypercapsule. A hypercapsule is the 4D equivalent of a 3D capsule. Similar to how a 3D capsule can be generated by sweeping a 3D sphere along a line segment, a hypercapsule can be generated by sweeping a 4D hypersphere along a line segment. Notably, each hypercapsule can be described with a radius and a height.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207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GIF shows what a 3D projection of a vertical hypercapsule looks like as the 3D projection is translated along the w-axis.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468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GIF shows 3D projections of a hypercapsule that is rotated pi over 4 radians about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yw</a:t>
            </a:r>
            <a:r>
              <a:rPr lang="en-US" sz="1800" dirty="0">
                <a:effectLst/>
                <a:latin typeface="Calibri" panose="020F0502020204030204" pitchFamily="34" charset="0"/>
                <a:ea typeface="Calibri" panose="020F0502020204030204" pitchFamily="34" charset="0"/>
                <a:cs typeface="Times New Roman" panose="02020603050405020304" pitchFamily="18" charset="0"/>
              </a:rPr>
              <a:t>-plane.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30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start off, I would like to briefly describe some of the motivations for this project. Since we humans experience the world around us as a three-dimensional space, understanding and visualizing higher dimensional spaces (such as 4D space) tends to be difficult for us. This presents unique opportunities for developing conceptual tools that help us better understand higher-dimensional spaces, as well as opportunities for making programs that incorporate higher-dimensional spaces in games and other forms of digital entertainment. In recent years, a few projects have been made that seek to take advantage of these opportunities.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155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hyperbox is the 4D equivalent of a 3D box (or cuboid). Like 3D boxes, hyperboxes have vertices, edges, and faces. Unlike 3D boxes, hyperboxes also have 3-cells (which correspond to 3D volumes). A hyperbox has 4 sets of parallel edges. Notably, all of the edges in a parallel set have the same length.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04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GIF shows what a 3D projection of a hyperbox looks like as the 3D projection is translated along the w-axis.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51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GIF shows what a 3D projection of a hyperbox that is rotated pi over 4 radians about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yw</a:t>
            </a:r>
            <a:r>
              <a:rPr lang="en-US" sz="1800" dirty="0">
                <a:effectLst/>
                <a:latin typeface="Calibri" panose="020F0502020204030204" pitchFamily="34" charset="0"/>
                <a:ea typeface="Calibri" panose="020F0502020204030204" pitchFamily="34" charset="0"/>
                <a:cs typeface="Times New Roman" panose="02020603050405020304" pitchFamily="18" charset="0"/>
              </a:rPr>
              <a:t>-plane.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4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Last up are hyperplanes. In 4D space, hyperplanes are the equivalent of 2D planes in 3D space. Notably, in 4D space, hyperplanes are 3D solids that extend infinitely in 3 directions and have an infinite volume. Each hyperplane has a single normal vector.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82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we’ve discussed the different primitives, we can briefly touch on detecting collisions between them. Notably, a different algorithm must be used for each type of pair of objects. For example, the algorithm for detecting collisions between two hyperboxes will be different from the algorithm for detecting collisions between two hyperspheres. Regardless of the details of the collision detection algorithms, for each collision, they should calculate and store the collision normal, contact point, and separation between the objects. These values are necessary for resolving the collisions.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35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one collision detection algorithm is the algorithm for two hyperspheres. This algorithm works by checking if the distance between two hyperspheres is greater than the sum of their radii.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872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example is the collision detection algorithm for a hypersphere and hyperbox. This algorithm works by finding the closest point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hyperbox’s</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surface. If the distance between this point and the hypersphere’s center is less than the hypersphere’s radius, then the two objects are colliding.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58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component of my project involves resolving collisions between each pair of colliding objects. Although different approaches exist for this, I decided to use an impulse-based approach. This involves applying normal impulses at contact points to separate objects and applying tangent impulses at contact points to simulate friction.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particular, my impulse-based collision resolution algorithm draws heavily on Erin Catto’s sequential impulse solver approach. This is an iterative approach that involves calculating, applying, and accumulating impulses at each contact point multiple times during a single timestep. These approach works by caching (or storing) impulses at each contact point and clamping those impulses to ensure that they fall within an appropriate range of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447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174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09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such project is a program named 4D Toys by Marc ten Bosch. In this program, users are encouraged to experiment with different 4D objects to learn about how they move and interact with one another.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402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037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downside of the sequential impulse solver approach that my project uses is that it assumes that all collisions are inelastic. As a result, future work on this project could be down to incorporate elastic and partially elastic collisions as well.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although this project does include very simple movement throughout the 4D space, more work can be done to make moving and interacting with the 4D space more engaging.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Lastly, the sphere tracing algorithm is known to suffer from poor performance when rendering many objects. As a result, more work can be done to implement a more optimized ray marching approach instead.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21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27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491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781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45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project is a game named Miegakure (also by Marc ten Bosch). In this game, users are tasked with exploring a 4D space to solve different puzzles and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45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 to Miegakure is a game named 4D Explorer by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Jelle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Vermandere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this short game, users play as an astronaut who must navigate a 4D space to reach their spaceship.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17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three projects do an excellent job of simulating 4D spaces and allowing users to interact with them. Nevertheless, these projects don’t provide a very detailed description of their implementation details, making them difficult to use as a starting point for other similar projects. As a result, this project seeks to build a 4D simulation from the ground up and provide detailed explanations of its implementation. In particular, this project’s 4D simulation comes equipped with both 4D rigid body dynamics and a 4D rendering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4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Broadly, my project can be broken down into 5 main components. The first component corresponds to the underlying mathematical principles that were used for this project’s calculations. The second is the project’s rendering pipeline. The third is the representation of the different 4D primitives that this project incorporates. The fourth corresponds to the algorithms for detecting collisions between these 4D primitives. And the fifth corresponds to the algorithms for resolving the collisions.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10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Whereas 2D planes in 3D space can be described with vectors in 3D space, they cannot be described with vectors in 4D space because planes 4D space do not have a single normal vector. This means that the cross product cannot be used and that rotations (which are transformations about planes) cannot be described with axis vectors. This poses a significant challenge to using traditional vector algebra for simulating 4D spaces.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result, this project uses geometric algebra instead because geometric algebra defines a variety of objects that generalize easily to 4D space. For example, geometric algebra defines an object known as a bivector which can be used to directly describe an oriented plane (like how a vector describes an oriented line). Additionally, geometric algebra defines a special object known as a rotor which can be used to represent rotations in any space. Lastly, geometric algebra defines its own set of operations that generalize common operations in traditional vector algebra. All of this means that it is a great option for the underlying math for simulating 4D spaces.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42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 would like to briefly describe the rendering pipeline of my project. Similar to the three related projects described earlier, this project visualizes 4D spaces by rendering 3D projections (or cross-sections) of them. This can be done by defining a perspective camera with a 3D view frustum, a 4D position, and a 4D orientation. Since the camera’s frustum defines the region of space that it renders, a 3D view frustum can only render 3D regions of 4D space. Nevertheless, since the camera has a 4D position and orientation, these 3D regions can be translated and rotated arbitrarily in the 4D space.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render the objects in the space, this project implements ray marching. In particular, this project’s specific approach to ray marching is inspired by the sphere tracing algorithm, which allows objects to be defined implicitly with mathematical functions.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14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solidFill>
                  <a:schemeClr val="tx1">
                    <a:lumMod val="85000"/>
                  </a:schemeClr>
                </a:solidFill>
                <a:effectLst/>
              </a:defRPr>
            </a:lvl1pPr>
          </a:lstStyle>
          <a:p>
            <a:r>
              <a:rPr lang="en-US" dirty="0"/>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b="1" kern="1200">
          <a:ln>
            <a:solidFill>
              <a:schemeClr val="bg1">
                <a:lumMod val="75000"/>
                <a:lumOff val="25000"/>
                <a:alpha val="10000"/>
              </a:schemeClr>
            </a:solidFill>
          </a:ln>
          <a:solidFill>
            <a:srgbClr val="E1E1E1"/>
          </a:solidFill>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b="1" kern="1200">
          <a:ln>
            <a:solidFill>
              <a:schemeClr val="bg1">
                <a:lumMod val="75000"/>
                <a:lumOff val="25000"/>
                <a:alpha val="10000"/>
              </a:schemeClr>
            </a:solidFill>
          </a:ln>
          <a:solidFill>
            <a:srgbClr val="E1E1E1"/>
          </a:solidFill>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b="1" kern="1200">
          <a:ln>
            <a:solidFill>
              <a:schemeClr val="bg1">
                <a:lumMod val="75000"/>
                <a:lumOff val="25000"/>
                <a:alpha val="10000"/>
              </a:schemeClr>
            </a:solidFill>
          </a:ln>
          <a:solidFill>
            <a:srgbClr val="E1E1E1"/>
          </a:solidFill>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b="1" kern="1200">
          <a:ln>
            <a:solidFill>
              <a:schemeClr val="bg1">
                <a:lumMod val="75000"/>
                <a:lumOff val="25000"/>
                <a:alpha val="10000"/>
              </a:schemeClr>
            </a:solidFill>
          </a:ln>
          <a:solidFill>
            <a:srgbClr val="E1E1E1"/>
          </a:solidFill>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b="1" kern="1200">
          <a:ln>
            <a:solidFill>
              <a:schemeClr val="bg1">
                <a:lumMod val="75000"/>
                <a:lumOff val="25000"/>
                <a:alpha val="10000"/>
              </a:schemeClr>
            </a:solidFill>
          </a:ln>
          <a:solidFill>
            <a:srgbClr val="E1E1E1"/>
          </a:solidFill>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jellever.itch.io/4dexplorer" TargetMode="External"/><Relationship Id="rId3" Type="http://schemas.openxmlformats.org/officeDocument/2006/relationships/image" Target="../media/image7.jpeg"/><Relationship Id="rId7" Type="http://schemas.openxmlformats.org/officeDocument/2006/relationships/hyperlink" Target="https://store.steampowered.com/app/355750/Miegakur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4dtoys.com/" TargetMode="External"/><Relationship Id="rId5" Type="http://schemas.openxmlformats.org/officeDocument/2006/relationships/hyperlink" Target="https://store.steampowered.com/app/619210/4D_Toys/" TargetMode="External"/><Relationship Id="rId4" Type="http://schemas.openxmlformats.org/officeDocument/2006/relationships/image" Target="../media/image3.png"/><Relationship Id="rId9" Type="http://schemas.openxmlformats.org/officeDocument/2006/relationships/hyperlink" Target="https://www.youtube.com/watch?v=nUExziADzjc"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math.brown.edu/tbanchof/Beyond3d/chapter4/section05.html" TargetMode="External"/><Relationship Id="rId3" Type="http://schemas.openxmlformats.org/officeDocument/2006/relationships/image" Target="../media/image7.jpeg"/><Relationship Id="rId7" Type="http://schemas.openxmlformats.org/officeDocument/2006/relationships/hyperlink" Target="https://www.scratchapixel.com/lessons/3d-basic-rendering/ray-tracing-generating-camera-rays/generating-camera-rays" TargetMode="External"/><Relationship Id="rId12" Type="http://schemas.openxmlformats.org/officeDocument/2006/relationships/hyperlink" Target="https://mathworld.wolfram.com/Plane.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iquilezles.org/articles/" TargetMode="External"/><Relationship Id="rId11" Type="http://schemas.openxmlformats.org/officeDocument/2006/relationships/hyperlink" Target="https://mathworld.wolfram.com/Hypercube.html" TargetMode="External"/><Relationship Id="rId5" Type="http://schemas.openxmlformats.org/officeDocument/2006/relationships/hyperlink" Target="https://www.youtube.com/c/PeerPlay/featured" TargetMode="External"/><Relationship Id="rId10" Type="http://schemas.openxmlformats.org/officeDocument/2006/relationships/hyperlink" Target="https://mathworld.wolfram.com/Capsule.html" TargetMode="External"/><Relationship Id="rId4" Type="http://schemas.openxmlformats.org/officeDocument/2006/relationships/image" Target="../media/image3.png"/><Relationship Id="rId9" Type="http://schemas.openxmlformats.org/officeDocument/2006/relationships/hyperlink" Target="https://mathworld.wolfram.com/Hypersphere.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github.com/erincatto/box2d-lite" TargetMode="External"/><Relationship Id="rId5" Type="http://schemas.openxmlformats.org/officeDocument/2006/relationships/hyperlink" Target="https://www.cs.uu.nl/docs/vakken/mgp/2018-2019/Lecture%204%20-%20Collisions.pdf"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1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843677" y="2040461"/>
            <a:ext cx="6504647" cy="1720567"/>
          </a:xfrm>
        </p:spPr>
        <p:txBody>
          <a:bodyPr vert="horz" lIns="91440" tIns="45720" rIns="91440" bIns="45720" rtlCol="0">
            <a:noAutofit/>
          </a:bodyPr>
          <a:lstStyle/>
          <a:p>
            <a:pPr algn="l">
              <a:lnSpc>
                <a:spcPct val="100000"/>
              </a:lnSpc>
            </a:pPr>
            <a:r>
              <a:rPr lang="en-US" sz="4800" b="1" dirty="0">
                <a:solidFill>
                  <a:schemeClr val="tx1"/>
                </a:solidFill>
                <a:effectLst/>
              </a:rPr>
              <a:t>Into Another Dimension:</a:t>
            </a:r>
            <a:br>
              <a:rPr lang="en-US" sz="2400" b="1" dirty="0">
                <a:effectLst/>
              </a:rPr>
            </a:br>
            <a:r>
              <a:rPr lang="en-US" sz="2400" b="1" dirty="0">
                <a:solidFill>
                  <a:schemeClr val="tx2"/>
                </a:solidFill>
                <a:effectLst/>
              </a:rPr>
              <a:t>Developing a Simulation of 4D Space by Implementing 4D Rigid Body Dynamics and Ray Marching</a:t>
            </a:r>
            <a:endParaRPr lang="en-US" sz="2400" dirty="0">
              <a:solidFill>
                <a:schemeClr val="tx2"/>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847785" y="3903138"/>
            <a:ext cx="6504647" cy="1049867"/>
          </a:xfrm>
        </p:spPr>
        <p:txBody>
          <a:bodyPr vert="horz" lIns="91440" tIns="45720" rIns="91440" bIns="45720" rtlCol="0">
            <a:normAutofit/>
          </a:bodyPr>
          <a:lstStyle/>
          <a:p>
            <a:pPr algn="l">
              <a:lnSpc>
                <a:spcPct val="100000"/>
              </a:lnSpc>
              <a:spcBef>
                <a:spcPts val="0"/>
              </a:spcBef>
              <a:spcAft>
                <a:spcPts val="0"/>
              </a:spcAft>
            </a:pPr>
            <a:r>
              <a:rPr lang="en-US" sz="2000" dirty="0">
                <a:effectLst/>
              </a:rPr>
              <a:t>By Epifanio Torres ‘22</a:t>
            </a:r>
          </a:p>
          <a:p>
            <a:pPr algn="l">
              <a:lnSpc>
                <a:spcPct val="100000"/>
              </a:lnSpc>
              <a:spcBef>
                <a:spcPts val="0"/>
              </a:spcBef>
              <a:spcAft>
                <a:spcPts val="0"/>
              </a:spcAft>
            </a:pPr>
            <a:r>
              <a:rPr lang="en-US" sz="2000" dirty="0"/>
              <a:t>Advised by Dr. Szymon </a:t>
            </a:r>
            <a:r>
              <a:rPr lang="en-US" sz="2000" dirty="0" err="1"/>
              <a:t>Rusinkiewicz</a:t>
            </a:r>
            <a:endParaRPr lang="en-US" sz="2000" dirty="0">
              <a:effectLst/>
            </a:endParaRPr>
          </a:p>
        </p:txBody>
      </p:sp>
      <p:cxnSp>
        <p:nvCxnSpPr>
          <p:cNvPr id="6" name="Straight Connector 5">
            <a:extLst>
              <a:ext uri="{FF2B5EF4-FFF2-40B4-BE49-F238E27FC236}">
                <a16:creationId xmlns:a16="http://schemas.microsoft.com/office/drawing/2014/main" id="{486ED897-0C54-4F3F-A2EF-98917EE29AE0}"/>
              </a:ext>
            </a:extLst>
          </p:cNvPr>
          <p:cNvCxnSpPr>
            <a:cxnSpLocks/>
          </p:cNvCxnSpPr>
          <p:nvPr/>
        </p:nvCxnSpPr>
        <p:spPr>
          <a:xfrm>
            <a:off x="2845308" y="3797559"/>
            <a:ext cx="65013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800" dirty="0"/>
              <a:t>Sphere Tracing (1)</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rotWithShape="1">
          <a:blip r:embed="rId3"/>
          <a:srcRect l="239" r="237"/>
          <a:stretch/>
        </p:blipFill>
        <p:spPr>
          <a:xfrm>
            <a:off x="2657475" y="1266226"/>
            <a:ext cx="6877050" cy="4325549"/>
          </a:xfrm>
          <a:prstGeom prst="rect">
            <a:avLst/>
          </a:prstGeom>
        </p:spPr>
      </p:pic>
    </p:spTree>
    <p:extLst>
      <p:ext uri="{BB962C8B-B14F-4D97-AF65-F5344CB8AC3E}">
        <p14:creationId xmlns:p14="http://schemas.microsoft.com/office/powerpoint/2010/main" val="157509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800" dirty="0"/>
              <a:t>Sphere Tracing (2)</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657344" y="1266226"/>
            <a:ext cx="6877311" cy="4325549"/>
          </a:xfrm>
          <a:prstGeom prst="rect">
            <a:avLst/>
          </a:prstGeom>
        </p:spPr>
      </p:pic>
    </p:spTree>
    <p:extLst>
      <p:ext uri="{BB962C8B-B14F-4D97-AF65-F5344CB8AC3E}">
        <p14:creationId xmlns:p14="http://schemas.microsoft.com/office/powerpoint/2010/main" val="343108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800" dirty="0"/>
              <a:t>Sphere Tracing (3)</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657344" y="1272556"/>
            <a:ext cx="6877311" cy="4312889"/>
          </a:xfrm>
          <a:prstGeom prst="rect">
            <a:avLst/>
          </a:prstGeom>
        </p:spPr>
      </p:pic>
    </p:spTree>
    <p:extLst>
      <p:ext uri="{BB962C8B-B14F-4D97-AF65-F5344CB8AC3E}">
        <p14:creationId xmlns:p14="http://schemas.microsoft.com/office/powerpoint/2010/main" val="76237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800" dirty="0"/>
              <a:t>Sphere Tracing (4)</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657344" y="1274006"/>
            <a:ext cx="6877311" cy="4309989"/>
          </a:xfrm>
          <a:prstGeom prst="rect">
            <a:avLst/>
          </a:prstGeom>
        </p:spPr>
      </p:pic>
    </p:spTree>
    <p:extLst>
      <p:ext uri="{BB962C8B-B14F-4D97-AF65-F5344CB8AC3E}">
        <p14:creationId xmlns:p14="http://schemas.microsoft.com/office/powerpoint/2010/main" val="92313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800" dirty="0"/>
              <a:t>Sphere Tracing (5)</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667423" y="1274006"/>
            <a:ext cx="6857153" cy="4309989"/>
          </a:xfrm>
          <a:prstGeom prst="rect">
            <a:avLst/>
          </a:prstGeom>
        </p:spPr>
      </p:pic>
    </p:spTree>
    <p:extLst>
      <p:ext uri="{BB962C8B-B14F-4D97-AF65-F5344CB8AC3E}">
        <p14:creationId xmlns:p14="http://schemas.microsoft.com/office/powerpoint/2010/main" val="627618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2800" b="0" dirty="0"/>
              <a:t>4D Equivalent of a 3D Sphere</a:t>
            </a:r>
          </a:p>
          <a:p>
            <a:r>
              <a:rPr lang="en-US" sz="2800" b="0" dirty="0"/>
              <a:t>Has a Radius and a Center Point</a:t>
            </a:r>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Hyperspheres</a:t>
            </a:r>
          </a:p>
        </p:txBody>
      </p:sp>
    </p:spTree>
    <p:extLst>
      <p:ext uri="{BB962C8B-B14F-4D97-AF65-F5344CB8AC3E}">
        <p14:creationId xmlns:p14="http://schemas.microsoft.com/office/powerpoint/2010/main" val="1886372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rotWithShape="1">
          <a:blip r:embed="rId5"/>
          <a:srcRect l="16841" t="14294" r="15376" b="5640"/>
          <a:stretch/>
        </p:blipFill>
        <p:spPr>
          <a:xfrm>
            <a:off x="5146159" y="1707502"/>
            <a:ext cx="6481981" cy="3860196"/>
          </a:xfrm>
        </p:spPr>
      </p:pic>
      <p:sp>
        <p:nvSpPr>
          <p:cNvPr id="8" name="Title 1">
            <a:extLst>
              <a:ext uri="{FF2B5EF4-FFF2-40B4-BE49-F238E27FC236}">
                <a16:creationId xmlns:a16="http://schemas.microsoft.com/office/drawing/2014/main" id="{EDD9C0BE-4CA8-4FA4-B5C8-AE639809FBEA}"/>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3D Projections of a Hypersphere</a:t>
            </a:r>
          </a:p>
        </p:txBody>
      </p:sp>
    </p:spTree>
    <p:extLst>
      <p:ext uri="{BB962C8B-B14F-4D97-AF65-F5344CB8AC3E}">
        <p14:creationId xmlns:p14="http://schemas.microsoft.com/office/powerpoint/2010/main" val="250776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2800" b="0" dirty="0"/>
              <a:t>4D Equivalent of a 3D capsule:</a:t>
            </a:r>
            <a:endParaRPr lang="en-US" sz="2400" b="0" dirty="0"/>
          </a:p>
          <a:p>
            <a:pPr lvl="1"/>
            <a:r>
              <a:rPr lang="en-US" sz="2600" b="0" dirty="0"/>
              <a:t>Sweeping Hypersphere along Line Segment</a:t>
            </a:r>
          </a:p>
          <a:p>
            <a:r>
              <a:rPr lang="en-US" sz="2800" b="0" dirty="0"/>
              <a:t>Has a Radius and a Height</a:t>
            </a:r>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Hypercapsules</a:t>
            </a:r>
          </a:p>
        </p:txBody>
      </p:sp>
    </p:spTree>
    <p:extLst>
      <p:ext uri="{BB962C8B-B14F-4D97-AF65-F5344CB8AC3E}">
        <p14:creationId xmlns:p14="http://schemas.microsoft.com/office/powerpoint/2010/main" val="337374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rotWithShape="1">
          <a:blip r:embed="rId5"/>
          <a:srcRect l="17420" t="16184" r="18386" b="7988"/>
          <a:stretch/>
        </p:blipFill>
        <p:spPr>
          <a:xfrm>
            <a:off x="5146159" y="1707502"/>
            <a:ext cx="6481981" cy="3860196"/>
          </a:xfrm>
        </p:spPr>
      </p:pic>
      <p:sp>
        <p:nvSpPr>
          <p:cNvPr id="8" name="Title 1">
            <a:extLst>
              <a:ext uri="{FF2B5EF4-FFF2-40B4-BE49-F238E27FC236}">
                <a16:creationId xmlns:a16="http://schemas.microsoft.com/office/drawing/2014/main" id="{EDD9C0BE-4CA8-4FA4-B5C8-AE639809FBEA}"/>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3D Projections of a Hypercapsule (1)</a:t>
            </a:r>
          </a:p>
        </p:txBody>
      </p:sp>
    </p:spTree>
    <p:extLst>
      <p:ext uri="{BB962C8B-B14F-4D97-AF65-F5344CB8AC3E}">
        <p14:creationId xmlns:p14="http://schemas.microsoft.com/office/powerpoint/2010/main" val="417776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rotWithShape="1">
          <a:blip r:embed="rId5"/>
          <a:srcRect l="17547" t="13362" r="17547" b="9969"/>
          <a:stretch/>
        </p:blipFill>
        <p:spPr>
          <a:xfrm>
            <a:off x="5146159" y="1707502"/>
            <a:ext cx="6481981" cy="3860196"/>
          </a:xfrm>
        </p:spPr>
      </p:pic>
      <p:sp>
        <p:nvSpPr>
          <p:cNvPr id="10" name="TextBox 9">
            <a:extLst>
              <a:ext uri="{FF2B5EF4-FFF2-40B4-BE49-F238E27FC236}">
                <a16:creationId xmlns:a16="http://schemas.microsoft.com/office/drawing/2014/main" id="{88929D32-F418-4E78-B4F5-9DF6B03AE5B3}"/>
              </a:ext>
            </a:extLst>
          </p:cNvPr>
          <p:cNvSpPr txBox="1"/>
          <p:nvPr/>
        </p:nvSpPr>
        <p:spPr>
          <a:xfrm>
            <a:off x="5146158" y="5567699"/>
            <a:ext cx="6492631" cy="400110"/>
          </a:xfrm>
          <a:prstGeom prst="rect">
            <a:avLst/>
          </a:prstGeom>
          <a:noFill/>
        </p:spPr>
        <p:txBody>
          <a:bodyPr wrap="square" rtlCol="0">
            <a:spAutoFit/>
          </a:bodyPr>
          <a:lstStyle/>
          <a:p>
            <a:r>
              <a:rPr lang="en-US" sz="2000" dirty="0">
                <a:solidFill>
                  <a:srgbClr val="E8E7E3"/>
                </a:solidFill>
              </a:rPr>
              <a:t>Rotated </a:t>
            </a:r>
            <a:r>
              <a:rPr lang="el-GR" sz="2000" dirty="0">
                <a:solidFill>
                  <a:srgbClr val="E8E7E3"/>
                </a:solidFill>
              </a:rPr>
              <a:t>π</a:t>
            </a:r>
            <a:r>
              <a:rPr lang="en-US" sz="2000" dirty="0">
                <a:solidFill>
                  <a:srgbClr val="E8E7E3"/>
                </a:solidFill>
              </a:rPr>
              <a:t>/4 radians about the </a:t>
            </a:r>
            <a:r>
              <a:rPr lang="en-US" sz="2000" i="1" dirty="0" err="1">
                <a:solidFill>
                  <a:srgbClr val="E8E7E3"/>
                </a:solidFill>
              </a:rPr>
              <a:t>yw</a:t>
            </a:r>
            <a:r>
              <a:rPr lang="en-US" sz="2000" dirty="0">
                <a:solidFill>
                  <a:srgbClr val="E8E7E3"/>
                </a:solidFill>
              </a:rPr>
              <a:t>-plane</a:t>
            </a:r>
          </a:p>
        </p:txBody>
      </p:sp>
      <p:sp>
        <p:nvSpPr>
          <p:cNvPr id="12" name="Title 1">
            <a:extLst>
              <a:ext uri="{FF2B5EF4-FFF2-40B4-BE49-F238E27FC236}">
                <a16:creationId xmlns:a16="http://schemas.microsoft.com/office/drawing/2014/main" id="{5BD473AB-9F37-4FE3-A93D-1632F8CD6F88}"/>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3D Projections of a Hypercapsule (2)</a:t>
            </a:r>
          </a:p>
        </p:txBody>
      </p:sp>
    </p:spTree>
    <p:extLst>
      <p:ext uri="{BB962C8B-B14F-4D97-AF65-F5344CB8AC3E}">
        <p14:creationId xmlns:p14="http://schemas.microsoft.com/office/powerpoint/2010/main" val="178729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Motivation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09744" y="1707503"/>
            <a:ext cx="6481980" cy="398734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Higher-Dimensional </a:t>
            </a:r>
            <a:r>
              <a:rPr lang="en-US" sz="2800" b="0" dirty="0">
                <a:ln>
                  <a:solidFill>
                    <a:prstClr val="black">
                      <a:lumMod val="75000"/>
                      <a:lumOff val="25000"/>
                      <a:alpha val="10000"/>
                    </a:prstClr>
                  </a:solidFill>
                </a:ln>
                <a:latin typeface="Calibri" panose="020F0502020204030204"/>
              </a:rPr>
              <a:t>S</a:t>
            </a: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paces:</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Hard to Understand</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Hard to Visualize</a:t>
            </a:r>
          </a:p>
          <a:p>
            <a:pPr indent="-270000">
              <a:lnSpc>
                <a:spcPct val="100000"/>
              </a:lnSpc>
              <a:buClr>
                <a:srgbClr val="DCD8DC"/>
              </a:buClr>
              <a:buFont typeface="Wingdings 2" charset="2"/>
              <a:buChar char=""/>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Opportunities for:</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Conceptual Tools</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Games &amp; Entertainment</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835875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2800" b="0" dirty="0"/>
              <a:t>4D Equivalent of a 3D Box (or Cuboid):</a:t>
            </a:r>
          </a:p>
          <a:p>
            <a:pPr lvl="1"/>
            <a:r>
              <a:rPr lang="en-US" sz="2600" b="0" dirty="0"/>
              <a:t>Has Vertices, Edges, Faces, and 3-Cells</a:t>
            </a:r>
          </a:p>
          <a:p>
            <a:r>
              <a:rPr lang="en-US" sz="2600" b="0" dirty="0"/>
              <a:t>Has a Scale for Parallel Edges</a:t>
            </a:r>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Hyperboxes</a:t>
            </a:r>
          </a:p>
        </p:txBody>
      </p:sp>
    </p:spTree>
    <p:extLst>
      <p:ext uri="{BB962C8B-B14F-4D97-AF65-F5344CB8AC3E}">
        <p14:creationId xmlns:p14="http://schemas.microsoft.com/office/powerpoint/2010/main" val="140673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rotWithShape="1">
          <a:blip r:embed="rId5"/>
          <a:srcRect l="14373" t="21082" r="18817"/>
          <a:stretch/>
        </p:blipFill>
        <p:spPr>
          <a:xfrm>
            <a:off x="5146159" y="1707502"/>
            <a:ext cx="6481981" cy="3860196"/>
          </a:xfrm>
        </p:spPr>
      </p:pic>
      <p:sp>
        <p:nvSpPr>
          <p:cNvPr id="8" name="Title 1">
            <a:extLst>
              <a:ext uri="{FF2B5EF4-FFF2-40B4-BE49-F238E27FC236}">
                <a16:creationId xmlns:a16="http://schemas.microsoft.com/office/drawing/2014/main" id="{EDD9C0BE-4CA8-4FA4-B5C8-AE639809FBEA}"/>
              </a:ext>
            </a:extLst>
          </p:cNvPr>
          <p:cNvSpPr txBox="1">
            <a:spLocks/>
          </p:cNvSpPr>
          <p:nvPr/>
        </p:nvSpPr>
        <p:spPr>
          <a:xfrm>
            <a:off x="5245229" y="609599"/>
            <a:ext cx="6283840" cy="109790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3D Projections of a Hyperbox (1)</a:t>
            </a:r>
          </a:p>
        </p:txBody>
      </p:sp>
    </p:spTree>
    <p:extLst>
      <p:ext uri="{BB962C8B-B14F-4D97-AF65-F5344CB8AC3E}">
        <p14:creationId xmlns:p14="http://schemas.microsoft.com/office/powerpoint/2010/main" val="92326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rotWithShape="1">
          <a:blip r:embed="rId5"/>
          <a:srcRect l="18154" t="24766" r="18154"/>
          <a:stretch/>
        </p:blipFill>
        <p:spPr>
          <a:xfrm>
            <a:off x="5146159" y="1707502"/>
            <a:ext cx="6481981" cy="3860196"/>
          </a:xfrm>
        </p:spPr>
      </p:pic>
      <p:sp>
        <p:nvSpPr>
          <p:cNvPr id="10" name="TextBox 9">
            <a:extLst>
              <a:ext uri="{FF2B5EF4-FFF2-40B4-BE49-F238E27FC236}">
                <a16:creationId xmlns:a16="http://schemas.microsoft.com/office/drawing/2014/main" id="{88929D32-F418-4E78-B4F5-9DF6B03AE5B3}"/>
              </a:ext>
            </a:extLst>
          </p:cNvPr>
          <p:cNvSpPr txBox="1"/>
          <p:nvPr/>
        </p:nvSpPr>
        <p:spPr>
          <a:xfrm>
            <a:off x="5146158" y="5567699"/>
            <a:ext cx="6492631" cy="400110"/>
          </a:xfrm>
          <a:prstGeom prst="rect">
            <a:avLst/>
          </a:prstGeom>
          <a:noFill/>
        </p:spPr>
        <p:txBody>
          <a:bodyPr wrap="square" rtlCol="0">
            <a:spAutoFit/>
          </a:bodyPr>
          <a:lstStyle/>
          <a:p>
            <a:r>
              <a:rPr lang="en-US" sz="2000" dirty="0">
                <a:solidFill>
                  <a:srgbClr val="E8E7E3"/>
                </a:solidFill>
              </a:rPr>
              <a:t>Rotated </a:t>
            </a:r>
            <a:r>
              <a:rPr lang="el-GR" sz="2000" dirty="0">
                <a:solidFill>
                  <a:srgbClr val="E8E7E3"/>
                </a:solidFill>
              </a:rPr>
              <a:t>π</a:t>
            </a:r>
            <a:r>
              <a:rPr lang="en-US" sz="2000" dirty="0">
                <a:solidFill>
                  <a:srgbClr val="E8E7E3"/>
                </a:solidFill>
              </a:rPr>
              <a:t>/4 radians about the </a:t>
            </a:r>
            <a:r>
              <a:rPr lang="en-US" sz="2000" i="1" dirty="0" err="1">
                <a:solidFill>
                  <a:srgbClr val="E8E7E3"/>
                </a:solidFill>
              </a:rPr>
              <a:t>yw</a:t>
            </a:r>
            <a:r>
              <a:rPr lang="en-US" sz="2000" dirty="0">
                <a:solidFill>
                  <a:srgbClr val="E8E7E3"/>
                </a:solidFill>
              </a:rPr>
              <a:t>-plane</a:t>
            </a:r>
          </a:p>
        </p:txBody>
      </p:sp>
      <p:sp>
        <p:nvSpPr>
          <p:cNvPr id="11" name="Title 1">
            <a:extLst>
              <a:ext uri="{FF2B5EF4-FFF2-40B4-BE49-F238E27FC236}">
                <a16:creationId xmlns:a16="http://schemas.microsoft.com/office/drawing/2014/main" id="{0DCB3DCB-9E56-4A8E-99BC-D52723FFCC08}"/>
              </a:ext>
            </a:extLst>
          </p:cNvPr>
          <p:cNvSpPr txBox="1">
            <a:spLocks/>
          </p:cNvSpPr>
          <p:nvPr/>
        </p:nvSpPr>
        <p:spPr>
          <a:xfrm>
            <a:off x="5245229" y="609599"/>
            <a:ext cx="6283840" cy="109790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3D Projections of a Hyperbox (2)</a:t>
            </a:r>
          </a:p>
        </p:txBody>
      </p:sp>
    </p:spTree>
    <p:extLst>
      <p:ext uri="{BB962C8B-B14F-4D97-AF65-F5344CB8AC3E}">
        <p14:creationId xmlns:p14="http://schemas.microsoft.com/office/powerpoint/2010/main" val="344222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2800" b="0" dirty="0"/>
              <a:t>Equivalent of a 2D Plane in 3D Space:</a:t>
            </a:r>
          </a:p>
          <a:p>
            <a:pPr lvl="1"/>
            <a:r>
              <a:rPr lang="en-US" sz="2600" b="0" dirty="0"/>
              <a:t>Extends Infinitely in 3 Directions</a:t>
            </a:r>
          </a:p>
          <a:p>
            <a:r>
              <a:rPr lang="en-US" sz="2800" b="0" dirty="0"/>
              <a:t>Has a normal vector</a:t>
            </a:r>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Hyperplanes</a:t>
            </a:r>
          </a:p>
        </p:txBody>
      </p:sp>
    </p:spTree>
    <p:extLst>
      <p:ext uri="{BB962C8B-B14F-4D97-AF65-F5344CB8AC3E}">
        <p14:creationId xmlns:p14="http://schemas.microsoft.com/office/powerpoint/2010/main" val="3481069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4D Collision Detection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09744" y="1707503"/>
            <a:ext cx="6481980" cy="398734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An Algorithm for Each Type of Pair</a:t>
            </a:r>
          </a:p>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Record Info about </a:t>
            </a:r>
            <a:r>
              <a:rPr lang="en-US" sz="2600" b="0" dirty="0">
                <a:ln>
                  <a:solidFill>
                    <a:prstClr val="black">
                      <a:lumMod val="75000"/>
                      <a:lumOff val="25000"/>
                      <a:alpha val="10000"/>
                    </a:prstClr>
                  </a:solidFill>
                </a:ln>
                <a:latin typeface="Calibri" panose="020F0502020204030204"/>
              </a:rPr>
              <a:t>C</a:t>
            </a:r>
            <a:r>
              <a:rPr kumimoji="0" lang="en-US" sz="2600" b="0" i="0" u="none" strike="noStrike" kern="1200" cap="none" spc="0" normalizeH="0" baseline="0" noProof="0" dirty="0" err="1">
                <a:ln>
                  <a:solidFill>
                    <a:prstClr val="black">
                      <a:lumMod val="75000"/>
                      <a:lumOff val="25000"/>
                      <a:alpha val="10000"/>
                    </a:prstClr>
                  </a:solidFill>
                </a:ln>
                <a:solidFill>
                  <a:srgbClr val="E1E1E1"/>
                </a:solidFill>
                <a:effectLst/>
                <a:uLnTx/>
                <a:uFillTx/>
                <a:latin typeface="Calibri" panose="020F0502020204030204"/>
                <a:ea typeface="+mn-ea"/>
                <a:cs typeface="+mn-cs"/>
              </a:rPr>
              <a:t>ollisions</a:t>
            </a: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Collision Normal</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Contact Point</a:t>
            </a:r>
          </a:p>
          <a:p>
            <a:pPr marL="720000" marR="0" lvl="1" indent="-270000" algn="l" defTabSz="457200" rtl="0" eaLnBrk="1" fontAlgn="auto" latinLnBrk="0" hangingPunct="1">
              <a:lnSpc>
                <a:spcPct val="100000"/>
              </a:lnSpc>
              <a:spcBef>
                <a:spcPct val="20000"/>
              </a:spcBef>
              <a:spcAft>
                <a:spcPts val="600"/>
              </a:spcAft>
              <a:buClr>
                <a:srgbClr val="DCD8DC"/>
              </a:buClr>
              <a:buSzPct val="70000"/>
              <a:buFont typeface="Wingdings 2" charset="2"/>
              <a:buChar char=""/>
              <a:tabLst/>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Separation</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03917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400" dirty="0"/>
              <a:t>Example: Collision Detection Between Two Hyperspheres</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178630" y="1225479"/>
            <a:ext cx="7834741" cy="4407042"/>
          </a:xfrm>
          <a:prstGeom prst="rect">
            <a:avLst/>
          </a:prstGeom>
        </p:spPr>
      </p:pic>
    </p:spTree>
    <p:extLst>
      <p:ext uri="{BB962C8B-B14F-4D97-AF65-F5344CB8AC3E}">
        <p14:creationId xmlns:p14="http://schemas.microsoft.com/office/powerpoint/2010/main" val="641383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781746"/>
            <a:ext cx="10353762" cy="713781"/>
          </a:xfrm>
        </p:spPr>
        <p:txBody>
          <a:bodyPr>
            <a:normAutofit/>
          </a:bodyPr>
          <a:lstStyle/>
          <a:p>
            <a:r>
              <a:rPr lang="en-US" sz="2400" dirty="0"/>
              <a:t>Example: Collision Detection Between a Hypersphere and Hyperbox</a:t>
            </a:r>
          </a:p>
        </p:txBody>
      </p:sp>
      <p:pic>
        <p:nvPicPr>
          <p:cNvPr id="3" name="Picture 2">
            <a:extLst>
              <a:ext uri="{FF2B5EF4-FFF2-40B4-BE49-F238E27FC236}">
                <a16:creationId xmlns:a16="http://schemas.microsoft.com/office/drawing/2014/main" id="{193677E8-4EED-4404-B818-5BA3798881B5}"/>
              </a:ext>
            </a:extLst>
          </p:cNvPr>
          <p:cNvPicPr>
            <a:picLocks noChangeAspect="1"/>
          </p:cNvPicPr>
          <p:nvPr/>
        </p:nvPicPr>
        <p:blipFill>
          <a:blip r:embed="rId3"/>
          <a:srcRect/>
          <a:stretch/>
        </p:blipFill>
        <p:spPr>
          <a:xfrm>
            <a:off x="2176464" y="1225479"/>
            <a:ext cx="7839072" cy="4407040"/>
          </a:xfrm>
          <a:prstGeom prst="rect">
            <a:avLst/>
          </a:prstGeom>
        </p:spPr>
      </p:pic>
    </p:spTree>
    <p:extLst>
      <p:ext uri="{BB962C8B-B14F-4D97-AF65-F5344CB8AC3E}">
        <p14:creationId xmlns:p14="http://schemas.microsoft.com/office/powerpoint/2010/main" val="3748960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2800" b="0" dirty="0"/>
              <a:t>Changing velocities with impulses:</a:t>
            </a:r>
          </a:p>
          <a:p>
            <a:pPr lvl="1"/>
            <a:r>
              <a:rPr lang="en-US" sz="2600" b="0" dirty="0"/>
              <a:t>Normal Impulses for Separation</a:t>
            </a:r>
          </a:p>
          <a:p>
            <a:pPr lvl="1"/>
            <a:r>
              <a:rPr lang="en-US" sz="2600" b="0" dirty="0"/>
              <a:t>Tangent Impulses for Friction</a:t>
            </a:r>
          </a:p>
          <a:p>
            <a:r>
              <a:rPr lang="en-US" sz="2800" b="0" dirty="0"/>
              <a:t>Sequential impulse Solver:</a:t>
            </a:r>
          </a:p>
          <a:p>
            <a:pPr lvl="1"/>
            <a:r>
              <a:rPr lang="en-US" sz="2600" b="0" dirty="0"/>
              <a:t>Accumulating Impulses</a:t>
            </a:r>
          </a:p>
          <a:p>
            <a:pPr lvl="1"/>
            <a:r>
              <a:rPr lang="en-US" sz="2600" b="0" dirty="0"/>
              <a:t>Impulse Caching </a:t>
            </a:r>
          </a:p>
          <a:p>
            <a:pPr lvl="1"/>
            <a:r>
              <a:rPr lang="en-US" sz="2600" b="0" dirty="0"/>
              <a:t>Impulse Clamping</a:t>
            </a:r>
            <a:endParaRPr lang="en-US" b="0" dirty="0"/>
          </a:p>
          <a:p>
            <a:endParaRPr lang="en-US" b="0" dirty="0"/>
          </a:p>
        </p:txBody>
      </p:sp>
      <p:sp>
        <p:nvSpPr>
          <p:cNvPr id="9" name="Title 1">
            <a:extLst>
              <a:ext uri="{FF2B5EF4-FFF2-40B4-BE49-F238E27FC236}">
                <a16:creationId xmlns:a16="http://schemas.microsoft.com/office/drawing/2014/main" id="{88AFE31F-AD35-458D-8758-072375A3E4D6}"/>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4D Collision Resolution</a:t>
            </a:r>
          </a:p>
        </p:txBody>
      </p:sp>
    </p:spTree>
    <p:extLst>
      <p:ext uri="{BB962C8B-B14F-4D97-AF65-F5344CB8AC3E}">
        <p14:creationId xmlns:p14="http://schemas.microsoft.com/office/powerpoint/2010/main" val="1006254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108869"/>
            <a:ext cx="10353762" cy="713781"/>
          </a:xfrm>
        </p:spPr>
        <p:txBody>
          <a:bodyPr>
            <a:normAutofit/>
          </a:bodyPr>
          <a:lstStyle/>
          <a:p>
            <a:r>
              <a:rPr lang="en-US" sz="2800" dirty="0"/>
              <a:t>Collision Resolution Demo</a:t>
            </a:r>
          </a:p>
        </p:txBody>
      </p:sp>
      <p:sp>
        <p:nvSpPr>
          <p:cNvPr id="7" name="Text Placeholder 6">
            <a:extLst>
              <a:ext uri="{FF2B5EF4-FFF2-40B4-BE49-F238E27FC236}">
                <a16:creationId xmlns:a16="http://schemas.microsoft.com/office/drawing/2014/main" id="{C9F7E6A1-F986-481F-989C-F411BC56AD9B}"/>
              </a:ext>
            </a:extLst>
          </p:cNvPr>
          <p:cNvSpPr>
            <a:spLocks noGrp="1"/>
          </p:cNvSpPr>
          <p:nvPr>
            <p:ph type="body" sz="half" idx="2"/>
          </p:nvPr>
        </p:nvSpPr>
        <p:spPr>
          <a:xfrm>
            <a:off x="919118" y="5659984"/>
            <a:ext cx="10353763" cy="527941"/>
          </a:xfrm>
        </p:spPr>
        <p:txBody>
          <a:bodyPr>
            <a:normAutofit/>
          </a:bodyPr>
          <a:lstStyle/>
          <a:p>
            <a:r>
              <a:rPr lang="en-US" sz="2400" b="0" i="1" dirty="0">
                <a:solidFill>
                  <a:srgbClr val="E8E7E3"/>
                </a:solidFill>
              </a:rPr>
              <a:t>w-axis position is 0</a:t>
            </a:r>
            <a:endParaRPr lang="en-US" b="0" dirty="0"/>
          </a:p>
        </p:txBody>
      </p:sp>
      <p:pic>
        <p:nvPicPr>
          <p:cNvPr id="5" name="Collision (w - 0)">
            <a:hlinkClick r:id="" action="ppaction://media"/>
            <a:extLst>
              <a:ext uri="{FF2B5EF4-FFF2-40B4-BE49-F238E27FC236}">
                <a16:creationId xmlns:a16="http://schemas.microsoft.com/office/drawing/2014/main" id="{5B182D10-BB08-45E9-BDE9-0D0970FEA1B7}"/>
              </a:ext>
            </a:extLst>
          </p:cNvPr>
          <p:cNvPicPr>
            <a:picLocks noGrp="1" noChangeAspect="1"/>
          </p:cNvPicPr>
          <p:nvPr>
            <p:ph type="pic" idx="4294967295"/>
            <a:videoFile r:link="rId2"/>
            <p:extLst>
              <p:ext uri="{DAA4B4D4-6D71-4841-9C94-3DE7FCFB9230}">
                <p14:media xmlns:p14="http://schemas.microsoft.com/office/powerpoint/2010/main" r:embed="rId1"/>
              </p:ext>
            </p:extLst>
          </p:nvPr>
        </p:nvPicPr>
        <p:blipFill rotWithShape="1">
          <a:blip r:embed="rId5"/>
          <a:srcRect t="1" b="1"/>
          <a:stretch/>
        </p:blipFill>
        <p:spPr>
          <a:xfrm>
            <a:off x="1432778" y="406104"/>
            <a:ext cx="9326445" cy="4702765"/>
          </a:xfrm>
        </p:spPr>
      </p:pic>
    </p:spTree>
    <p:extLst>
      <p:ext uri="{BB962C8B-B14F-4D97-AF65-F5344CB8AC3E}">
        <p14:creationId xmlns:p14="http://schemas.microsoft.com/office/powerpoint/2010/main" val="13850329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DD9C0BE-4CA8-4FA4-B5C8-AE639809FBEA}"/>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p>
        </p:txBody>
      </p:sp>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108869"/>
            <a:ext cx="10353762" cy="713781"/>
          </a:xfrm>
        </p:spPr>
        <p:txBody>
          <a:bodyPr>
            <a:normAutofit/>
          </a:bodyPr>
          <a:lstStyle/>
          <a:p>
            <a:r>
              <a:rPr lang="en-US" sz="2800" dirty="0"/>
              <a:t>Collision Resolution Demo</a:t>
            </a:r>
          </a:p>
        </p:txBody>
      </p:sp>
      <p:sp>
        <p:nvSpPr>
          <p:cNvPr id="7" name="Text Placeholder 6">
            <a:extLst>
              <a:ext uri="{FF2B5EF4-FFF2-40B4-BE49-F238E27FC236}">
                <a16:creationId xmlns:a16="http://schemas.microsoft.com/office/drawing/2014/main" id="{C9F7E6A1-F986-481F-989C-F411BC56AD9B}"/>
              </a:ext>
            </a:extLst>
          </p:cNvPr>
          <p:cNvSpPr>
            <a:spLocks noGrp="1"/>
          </p:cNvSpPr>
          <p:nvPr>
            <p:ph type="body" sz="half" idx="2"/>
          </p:nvPr>
        </p:nvSpPr>
        <p:spPr>
          <a:xfrm>
            <a:off x="919119" y="5659984"/>
            <a:ext cx="10353763" cy="527941"/>
          </a:xfrm>
        </p:spPr>
        <p:txBody>
          <a:bodyPr>
            <a:normAutofit/>
          </a:bodyPr>
          <a:lstStyle/>
          <a:p>
            <a:r>
              <a:rPr lang="en-US" sz="2400" b="0" i="1" dirty="0">
                <a:solidFill>
                  <a:srgbClr val="E8E7E3"/>
                </a:solidFill>
              </a:rPr>
              <a:t>w-axis position is 1.25</a:t>
            </a:r>
            <a:endParaRPr lang="en-US" b="0" dirty="0"/>
          </a:p>
        </p:txBody>
      </p:sp>
      <p:pic>
        <p:nvPicPr>
          <p:cNvPr id="2" name="Collision (w - 1.25)">
            <a:hlinkClick r:id="" action="ppaction://media"/>
            <a:extLst>
              <a:ext uri="{FF2B5EF4-FFF2-40B4-BE49-F238E27FC236}">
                <a16:creationId xmlns:a16="http://schemas.microsoft.com/office/drawing/2014/main" id="{EC93821A-8556-49BE-96F8-E40E3F01AC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2101" y="406104"/>
            <a:ext cx="9327798" cy="4702765"/>
          </a:xfrm>
          <a:prstGeom prst="rect">
            <a:avLst/>
          </a:prstGeom>
        </p:spPr>
      </p:pic>
    </p:spTree>
    <p:extLst>
      <p:ext uri="{BB962C8B-B14F-4D97-AF65-F5344CB8AC3E}">
        <p14:creationId xmlns:p14="http://schemas.microsoft.com/office/powerpoint/2010/main" val="17086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descr="Shape&#10;&#10;Description automatically generated">
            <a:extLst>
              <a:ext uri="{FF2B5EF4-FFF2-40B4-BE49-F238E27FC236}">
                <a16:creationId xmlns:a16="http://schemas.microsoft.com/office/drawing/2014/main" id="{CB690771-FD0F-4467-92B1-F3595577BDE1}"/>
              </a:ext>
            </a:extLst>
          </p:cNvPr>
          <p:cNvPicPr>
            <a:picLocks noGrp="1" noChangeAspect="1"/>
          </p:cNvPicPr>
          <p:nvPr>
            <p:ph idx="1"/>
          </p:nvPr>
        </p:nvPicPr>
        <p:blipFill>
          <a:blip r:embed="rId5"/>
          <a:stretch>
            <a:fillRect/>
          </a:stretch>
        </p:blipFill>
        <p:spPr>
          <a:xfrm>
            <a:off x="5502241" y="1747838"/>
            <a:ext cx="5867400" cy="3362325"/>
          </a:xfrm>
        </p:spPr>
      </p:pic>
      <p:sp>
        <p:nvSpPr>
          <p:cNvPr id="10" name="TextBox 9">
            <a:extLst>
              <a:ext uri="{FF2B5EF4-FFF2-40B4-BE49-F238E27FC236}">
                <a16:creationId xmlns:a16="http://schemas.microsoft.com/office/drawing/2014/main" id="{88929D32-F418-4E78-B4F5-9DF6B03AE5B3}"/>
              </a:ext>
            </a:extLst>
          </p:cNvPr>
          <p:cNvSpPr txBox="1"/>
          <p:nvPr/>
        </p:nvSpPr>
        <p:spPr>
          <a:xfrm>
            <a:off x="5502241" y="5567699"/>
            <a:ext cx="5867400" cy="400110"/>
          </a:xfrm>
          <a:prstGeom prst="rect">
            <a:avLst/>
          </a:prstGeom>
          <a:noFill/>
        </p:spPr>
        <p:txBody>
          <a:bodyPr wrap="square" rtlCol="0">
            <a:spAutoFit/>
          </a:bodyPr>
          <a:lstStyle/>
          <a:p>
            <a:r>
              <a:rPr lang="en-US" sz="2000" b="1" i="1" dirty="0">
                <a:solidFill>
                  <a:srgbClr val="E8E7E3"/>
                </a:solidFill>
              </a:rPr>
              <a:t>4D Toys </a:t>
            </a:r>
            <a:r>
              <a:rPr lang="en-US" sz="2000" dirty="0">
                <a:solidFill>
                  <a:srgbClr val="E8E7E3"/>
                </a:solidFill>
              </a:rPr>
              <a:t>by Marc ten Bosch</a:t>
            </a:r>
          </a:p>
        </p:txBody>
      </p:sp>
      <p:sp>
        <p:nvSpPr>
          <p:cNvPr id="11" name="Title 1">
            <a:extLst>
              <a:ext uri="{FF2B5EF4-FFF2-40B4-BE49-F238E27FC236}">
                <a16:creationId xmlns:a16="http://schemas.microsoft.com/office/drawing/2014/main" id="{EE4902BA-2CEA-45E2-AF27-8AF3B2F93B57}"/>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Related Projects (1)</a:t>
            </a:r>
          </a:p>
        </p:txBody>
      </p:sp>
    </p:spTree>
    <p:extLst>
      <p:ext uri="{BB962C8B-B14F-4D97-AF65-F5344CB8AC3E}">
        <p14:creationId xmlns:p14="http://schemas.microsoft.com/office/powerpoint/2010/main" val="269255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DD9C0BE-4CA8-4FA4-B5C8-AE639809FBEA}"/>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p>
        </p:txBody>
      </p:sp>
      <p:sp>
        <p:nvSpPr>
          <p:cNvPr id="6" name="Title 5">
            <a:extLst>
              <a:ext uri="{FF2B5EF4-FFF2-40B4-BE49-F238E27FC236}">
                <a16:creationId xmlns:a16="http://schemas.microsoft.com/office/drawing/2014/main" id="{4943977A-B13B-41BC-BF93-F14B9B316BC3}"/>
              </a:ext>
            </a:extLst>
          </p:cNvPr>
          <p:cNvSpPr>
            <a:spLocks noGrp="1"/>
          </p:cNvSpPr>
          <p:nvPr>
            <p:ph type="title"/>
          </p:nvPr>
        </p:nvSpPr>
        <p:spPr>
          <a:xfrm>
            <a:off x="919119" y="5109863"/>
            <a:ext cx="10353762" cy="713781"/>
          </a:xfrm>
        </p:spPr>
        <p:txBody>
          <a:bodyPr>
            <a:normAutofit/>
          </a:bodyPr>
          <a:lstStyle/>
          <a:p>
            <a:r>
              <a:rPr lang="en-US" sz="2800" dirty="0"/>
              <a:t>Collision Resolution Demo</a:t>
            </a:r>
          </a:p>
        </p:txBody>
      </p:sp>
      <p:sp>
        <p:nvSpPr>
          <p:cNvPr id="7" name="Text Placeholder 6">
            <a:extLst>
              <a:ext uri="{FF2B5EF4-FFF2-40B4-BE49-F238E27FC236}">
                <a16:creationId xmlns:a16="http://schemas.microsoft.com/office/drawing/2014/main" id="{C9F7E6A1-F986-481F-989C-F411BC56AD9B}"/>
              </a:ext>
            </a:extLst>
          </p:cNvPr>
          <p:cNvSpPr>
            <a:spLocks noGrp="1"/>
          </p:cNvSpPr>
          <p:nvPr>
            <p:ph type="body" sz="half" idx="2"/>
          </p:nvPr>
        </p:nvSpPr>
        <p:spPr>
          <a:xfrm>
            <a:off x="919119" y="5659984"/>
            <a:ext cx="10353763" cy="527941"/>
          </a:xfrm>
        </p:spPr>
        <p:txBody>
          <a:bodyPr>
            <a:normAutofit/>
          </a:bodyPr>
          <a:lstStyle/>
          <a:p>
            <a:r>
              <a:rPr lang="en-US" sz="2400" b="0" i="1" dirty="0">
                <a:solidFill>
                  <a:srgbClr val="E8E7E3"/>
                </a:solidFill>
              </a:rPr>
              <a:t>w-axis position is 2</a:t>
            </a:r>
            <a:endParaRPr lang="en-US" b="0" dirty="0"/>
          </a:p>
        </p:txBody>
      </p:sp>
      <p:pic>
        <p:nvPicPr>
          <p:cNvPr id="2" name="Collision (w - 2)">
            <a:hlinkClick r:id="" action="ppaction://media"/>
            <a:extLst>
              <a:ext uri="{FF2B5EF4-FFF2-40B4-BE49-F238E27FC236}">
                <a16:creationId xmlns:a16="http://schemas.microsoft.com/office/drawing/2014/main" id="{D39CEEAC-6B83-44B7-8036-C13688CEE2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4828" y="409847"/>
            <a:ext cx="9322345" cy="4700016"/>
          </a:xfrm>
          <a:prstGeom prst="rect">
            <a:avLst/>
          </a:prstGeom>
        </p:spPr>
      </p:pic>
    </p:spTree>
    <p:extLst>
      <p:ext uri="{BB962C8B-B14F-4D97-AF65-F5344CB8AC3E}">
        <p14:creationId xmlns:p14="http://schemas.microsoft.com/office/powerpoint/2010/main" val="349341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Future Work</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09744" y="1707503"/>
            <a:ext cx="6481980" cy="398734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lang="en-US" sz="2800" b="0" dirty="0">
                <a:ln>
                  <a:solidFill>
                    <a:prstClr val="black">
                      <a:lumMod val="75000"/>
                      <a:lumOff val="25000"/>
                      <a:alpha val="10000"/>
                    </a:prstClr>
                  </a:solidFill>
                </a:ln>
                <a:latin typeface="Calibri" panose="020F0502020204030204"/>
              </a:rPr>
              <a:t>Implementing Elastic Collisions</a:t>
            </a:r>
            <a:endPar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endParaRPr>
          </a:p>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Making Player Movement &amp; Interactions More Robust</a:t>
            </a:r>
            <a:endParaRPr lang="en-US" sz="2800" b="0" dirty="0">
              <a:ln>
                <a:solidFill>
                  <a:prstClr val="black">
                    <a:lumMod val="75000"/>
                    <a:lumOff val="25000"/>
                    <a:alpha val="10000"/>
                  </a:prstClr>
                </a:solidFill>
              </a:ln>
              <a:latin typeface="Calibri" panose="020F0502020204030204"/>
            </a:endParaRPr>
          </a:p>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Optimizing the Ray Marching Implementation</a:t>
            </a:r>
            <a:endPar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653308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4969" b="24968"/>
          <a:stretch/>
        </p:blipFill>
        <p:spPr>
          <a:xfrm>
            <a:off x="20" y="10"/>
            <a:ext cx="12191980" cy="6857990"/>
          </a:xfrm>
          <a:prstGeom prst="rect">
            <a:avLst/>
          </a:prstGeom>
        </p:spPr>
      </p:pic>
      <p:sp useBgFill="1">
        <p:nvSpPr>
          <p:cNvPr id="6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2480733" y="2074339"/>
            <a:ext cx="7219954" cy="1828801"/>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800">
                <a:solidFill>
                  <a:schemeClr val="tx2"/>
                </a:solidFill>
                <a:effectLst>
                  <a:outerShdw blurRad="9525" dist="25400" dir="14640000" algn="tl" rotWithShape="0">
                    <a:schemeClr val="bg1">
                      <a:alpha val="30000"/>
                    </a:schemeClr>
                  </a:outerShdw>
                </a:effectLst>
              </a:rPr>
              <a:t>Questions?</a:t>
            </a:r>
          </a:p>
        </p:txBody>
      </p:sp>
    </p:spTree>
    <p:extLst>
      <p:ext uri="{BB962C8B-B14F-4D97-AF65-F5344CB8AC3E}">
        <p14:creationId xmlns:p14="http://schemas.microsoft.com/office/powerpoint/2010/main" val="47760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1800" dirty="0"/>
              <a:t>Related Projects:</a:t>
            </a:r>
          </a:p>
          <a:p>
            <a:pPr lvl="1"/>
            <a:r>
              <a:rPr lang="en-US" sz="1400" dirty="0">
                <a:hlinkClick r:id="rId5"/>
              </a:rPr>
              <a:t>https://store.steampowered.com/app/619210/4D_Toys/</a:t>
            </a:r>
            <a:endParaRPr lang="en-US" sz="1400" dirty="0"/>
          </a:p>
          <a:p>
            <a:pPr lvl="1"/>
            <a:r>
              <a:rPr lang="en-US" sz="1400" dirty="0">
                <a:hlinkClick r:id="rId6"/>
              </a:rPr>
              <a:t>https://4dtoys.com/</a:t>
            </a:r>
            <a:endParaRPr lang="en-US" sz="1400" dirty="0"/>
          </a:p>
          <a:p>
            <a:pPr lvl="1"/>
            <a:r>
              <a:rPr lang="en-US" sz="1400" dirty="0">
                <a:hlinkClick r:id="rId7"/>
              </a:rPr>
              <a:t>https://store.steampowered.com/app/355750/Miegakure/</a:t>
            </a:r>
            <a:endParaRPr lang="en-US" sz="1400" dirty="0"/>
          </a:p>
          <a:p>
            <a:pPr lvl="1"/>
            <a:r>
              <a:rPr lang="en-US" sz="1400" dirty="0">
                <a:hlinkClick r:id="rId8"/>
              </a:rPr>
              <a:t>https://www.youtube.com/watch?v=vZp0ETdD37E</a:t>
            </a:r>
          </a:p>
          <a:p>
            <a:pPr lvl="1"/>
            <a:r>
              <a:rPr lang="en-US" sz="1400" dirty="0">
                <a:hlinkClick r:id="rId8"/>
              </a:rPr>
              <a:t>https://jellever.itch.io/4dexplorer</a:t>
            </a:r>
            <a:endParaRPr lang="en-US" sz="1400" dirty="0"/>
          </a:p>
          <a:p>
            <a:pPr lvl="1"/>
            <a:r>
              <a:rPr lang="en-US" sz="1400" dirty="0">
                <a:hlinkClick r:id="rId9"/>
              </a:rPr>
              <a:t>https://www.youtube.com/watch?v=nUExziADzjc</a:t>
            </a:r>
            <a:endParaRPr lang="en-US" sz="1400" dirty="0"/>
          </a:p>
          <a:p>
            <a:r>
              <a:rPr lang="en-US" sz="1800" dirty="0"/>
              <a:t>Geometric Algebra:</a:t>
            </a:r>
          </a:p>
          <a:p>
            <a:pPr lvl="1"/>
            <a:r>
              <a:rPr lang="en-US" sz="1400" i="1" dirty="0"/>
              <a:t>Geometric Algebra for Physicists</a:t>
            </a:r>
            <a:r>
              <a:rPr lang="en-US" sz="1400" dirty="0"/>
              <a:t> by Chris Doran</a:t>
            </a:r>
          </a:p>
          <a:p>
            <a:pPr lvl="1"/>
            <a:r>
              <a:rPr lang="en-US" sz="1400" i="1" dirty="0"/>
              <a:t>Geometric Algebra</a:t>
            </a:r>
            <a:r>
              <a:rPr lang="en-US" sz="1400" dirty="0"/>
              <a:t> by Eric Chisolm</a:t>
            </a:r>
          </a:p>
        </p:txBody>
      </p:sp>
      <p:sp>
        <p:nvSpPr>
          <p:cNvPr id="9" name="Title 1">
            <a:extLst>
              <a:ext uri="{FF2B5EF4-FFF2-40B4-BE49-F238E27FC236}">
                <a16:creationId xmlns:a16="http://schemas.microsoft.com/office/drawing/2014/main" id="{88AFE31F-AD35-458D-8758-072375A3E4D6}"/>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References</a:t>
            </a:r>
          </a:p>
        </p:txBody>
      </p:sp>
    </p:spTree>
    <p:extLst>
      <p:ext uri="{BB962C8B-B14F-4D97-AF65-F5344CB8AC3E}">
        <p14:creationId xmlns:p14="http://schemas.microsoft.com/office/powerpoint/2010/main" val="110407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fontScale="92500" lnSpcReduction="20000"/>
          </a:bodyPr>
          <a:lstStyle/>
          <a:p>
            <a:r>
              <a:rPr lang="en-US" sz="1900" dirty="0"/>
              <a:t>Rendering:</a:t>
            </a:r>
          </a:p>
          <a:p>
            <a:pPr lvl="1"/>
            <a:r>
              <a:rPr lang="en-US" sz="1500" dirty="0">
                <a:hlinkClick r:id="rId5"/>
              </a:rPr>
              <a:t>https://www.youtube.com/c/PeerPlay/featured</a:t>
            </a:r>
            <a:endParaRPr lang="en-US" sz="1500" dirty="0"/>
          </a:p>
          <a:p>
            <a:pPr lvl="1"/>
            <a:r>
              <a:rPr lang="en-US" sz="1500" dirty="0">
                <a:hlinkClick r:id="rId6"/>
              </a:rPr>
              <a:t>https://iquilezles.org/articles/</a:t>
            </a:r>
            <a:endParaRPr lang="en-US" sz="1500" dirty="0"/>
          </a:p>
          <a:p>
            <a:pPr lvl="1"/>
            <a:r>
              <a:rPr lang="en-US" sz="1500" dirty="0">
                <a:hlinkClick r:id="rId7"/>
              </a:rPr>
              <a:t>https://www.scratchapixel.com/lessons/3d-basic-rendering/ray-tracing-generating-camera-rays/generating-camera-rays</a:t>
            </a:r>
            <a:endParaRPr lang="en-US" sz="1500" dirty="0"/>
          </a:p>
          <a:p>
            <a:pPr lvl="1"/>
            <a:r>
              <a:rPr lang="en-US" sz="1500" dirty="0">
                <a:effectLst/>
              </a:rPr>
              <a:t>“Sphere tracing: a geometric method for the </a:t>
            </a:r>
            <a:r>
              <a:rPr lang="en-US" sz="1500" dirty="0" err="1">
                <a:effectLst/>
              </a:rPr>
              <a:t>antialiased</a:t>
            </a:r>
            <a:r>
              <a:rPr lang="en-US" sz="1500" dirty="0">
                <a:effectLst/>
              </a:rPr>
              <a:t> ray</a:t>
            </a:r>
            <a:br>
              <a:rPr lang="en-US" sz="1500" dirty="0"/>
            </a:br>
            <a:r>
              <a:rPr lang="en-US" sz="1500" dirty="0">
                <a:effectLst/>
              </a:rPr>
              <a:t>tracing of implicit surfaces” by J. C. Hart</a:t>
            </a:r>
            <a:endParaRPr lang="en-US" sz="1500" dirty="0"/>
          </a:p>
          <a:p>
            <a:r>
              <a:rPr lang="en-US" sz="1900" dirty="0"/>
              <a:t>4D Primitives:</a:t>
            </a:r>
          </a:p>
          <a:p>
            <a:pPr lvl="1"/>
            <a:r>
              <a:rPr lang="en-US" sz="1500" i="1" dirty="0">
                <a:hlinkClick r:id="rId8"/>
              </a:rPr>
              <a:t>https://www.math.brown.edu/tbanchof/Beyond3d/chapter4/section05.html</a:t>
            </a:r>
            <a:endParaRPr lang="en-US" sz="1500" i="1" dirty="0"/>
          </a:p>
          <a:p>
            <a:pPr lvl="1"/>
            <a:r>
              <a:rPr lang="en-US" sz="1500" i="1" dirty="0">
                <a:hlinkClick r:id="rId9"/>
              </a:rPr>
              <a:t>https://mathworld.wolfram.com/Hypersphere.html</a:t>
            </a:r>
            <a:endParaRPr lang="en-US" sz="1500" i="1" dirty="0"/>
          </a:p>
          <a:p>
            <a:pPr lvl="1"/>
            <a:r>
              <a:rPr lang="en-US" sz="1500" i="1" dirty="0">
                <a:hlinkClick r:id="rId10"/>
              </a:rPr>
              <a:t>https://mathworld.wolfram.com/Capsule.html</a:t>
            </a:r>
            <a:endParaRPr lang="en-US" sz="1500" i="1" dirty="0"/>
          </a:p>
          <a:p>
            <a:pPr lvl="1"/>
            <a:r>
              <a:rPr lang="en-US" sz="1500" i="1" dirty="0">
                <a:hlinkClick r:id="rId11"/>
              </a:rPr>
              <a:t>https://mathworld.wolfram.com/Hypercube.html</a:t>
            </a:r>
            <a:endParaRPr lang="en-US" sz="1500" i="1" dirty="0"/>
          </a:p>
          <a:p>
            <a:pPr lvl="1"/>
            <a:r>
              <a:rPr lang="en-US" sz="1500" i="1" dirty="0">
                <a:hlinkClick r:id="rId12"/>
              </a:rPr>
              <a:t>https://mathworld.wolfram.com/Plane.html</a:t>
            </a:r>
            <a:endParaRPr lang="en-US" sz="1500" i="1" dirty="0"/>
          </a:p>
        </p:txBody>
      </p:sp>
      <p:sp>
        <p:nvSpPr>
          <p:cNvPr id="9" name="Title 1">
            <a:extLst>
              <a:ext uri="{FF2B5EF4-FFF2-40B4-BE49-F238E27FC236}">
                <a16:creationId xmlns:a16="http://schemas.microsoft.com/office/drawing/2014/main" id="{88AFE31F-AD35-458D-8758-072375A3E4D6}"/>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References</a:t>
            </a:r>
          </a:p>
        </p:txBody>
      </p:sp>
    </p:spTree>
    <p:extLst>
      <p:ext uri="{BB962C8B-B14F-4D97-AF65-F5344CB8AC3E}">
        <p14:creationId xmlns:p14="http://schemas.microsoft.com/office/powerpoint/2010/main" val="2636595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r>
              <a:rPr lang="en-US" sz="1800" dirty="0"/>
              <a:t>4D Collision Detection &amp; Resolution</a:t>
            </a:r>
          </a:p>
          <a:p>
            <a:pPr lvl="1"/>
            <a:r>
              <a:rPr lang="en-US" sz="1600" i="1" dirty="0">
                <a:hlinkClick r:id="rId5"/>
              </a:rPr>
              <a:t>https://wickedengine.net/2020/04/26/capsule-collision-detection/</a:t>
            </a:r>
          </a:p>
          <a:p>
            <a:pPr lvl="1"/>
            <a:r>
              <a:rPr lang="en-US" sz="1600" i="1" dirty="0">
                <a:hlinkClick r:id="rId5"/>
              </a:rPr>
              <a:t>https://www.cs.uu.nl/docs/vakken/mgp/2018-2019/Lecture%204%20-%20Collisions.pdf</a:t>
            </a:r>
            <a:endParaRPr lang="en-US" sz="1600" i="1" dirty="0"/>
          </a:p>
          <a:p>
            <a:pPr lvl="1"/>
            <a:r>
              <a:rPr lang="en-US" sz="1600" i="1" dirty="0">
                <a:hlinkClick r:id="rId6"/>
              </a:rPr>
              <a:t>https://github.com/erincatto/box2d-lite</a:t>
            </a:r>
            <a:endParaRPr lang="en-US" sz="1600" i="1" dirty="0"/>
          </a:p>
          <a:p>
            <a:pPr lvl="1"/>
            <a:r>
              <a:rPr lang="en-US" sz="1400" i="1" dirty="0"/>
              <a:t>“</a:t>
            </a:r>
            <a:r>
              <a:rPr lang="en-US" sz="1400" dirty="0">
                <a:effectLst/>
              </a:rPr>
              <a:t>Fast and simple physics using sequential impulses” by E. Catto</a:t>
            </a:r>
            <a:endParaRPr lang="en-US" sz="1400" dirty="0"/>
          </a:p>
        </p:txBody>
      </p:sp>
      <p:sp>
        <p:nvSpPr>
          <p:cNvPr id="9" name="Title 1">
            <a:extLst>
              <a:ext uri="{FF2B5EF4-FFF2-40B4-BE49-F238E27FC236}">
                <a16:creationId xmlns:a16="http://schemas.microsoft.com/office/drawing/2014/main" id="{88AFE31F-AD35-458D-8758-072375A3E4D6}"/>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References</a:t>
            </a:r>
          </a:p>
        </p:txBody>
      </p:sp>
    </p:spTree>
    <p:extLst>
      <p:ext uri="{BB962C8B-B14F-4D97-AF65-F5344CB8AC3E}">
        <p14:creationId xmlns:p14="http://schemas.microsoft.com/office/powerpoint/2010/main" val="212485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a:blip r:embed="rId5"/>
          <a:srcRect/>
          <a:stretch/>
        </p:blipFill>
        <p:spPr>
          <a:xfrm>
            <a:off x="5502241" y="2057815"/>
            <a:ext cx="5867400" cy="2742371"/>
          </a:xfrm>
        </p:spPr>
      </p:pic>
      <p:sp>
        <p:nvSpPr>
          <p:cNvPr id="10" name="TextBox 9">
            <a:extLst>
              <a:ext uri="{FF2B5EF4-FFF2-40B4-BE49-F238E27FC236}">
                <a16:creationId xmlns:a16="http://schemas.microsoft.com/office/drawing/2014/main" id="{88929D32-F418-4E78-B4F5-9DF6B03AE5B3}"/>
              </a:ext>
            </a:extLst>
          </p:cNvPr>
          <p:cNvSpPr txBox="1"/>
          <p:nvPr/>
        </p:nvSpPr>
        <p:spPr>
          <a:xfrm>
            <a:off x="5502241" y="5567699"/>
            <a:ext cx="5867400" cy="400110"/>
          </a:xfrm>
          <a:prstGeom prst="rect">
            <a:avLst/>
          </a:prstGeom>
          <a:noFill/>
        </p:spPr>
        <p:txBody>
          <a:bodyPr wrap="square" rtlCol="0">
            <a:spAutoFit/>
          </a:bodyPr>
          <a:lstStyle/>
          <a:p>
            <a:r>
              <a:rPr lang="en-US" sz="2000" b="1" i="1" dirty="0">
                <a:solidFill>
                  <a:srgbClr val="E8E7E3"/>
                </a:solidFill>
              </a:rPr>
              <a:t>Miegakure </a:t>
            </a:r>
            <a:r>
              <a:rPr lang="en-US" sz="2000" dirty="0">
                <a:solidFill>
                  <a:srgbClr val="E8E7E3"/>
                </a:solidFill>
              </a:rPr>
              <a:t>by Marc ten Bosch</a:t>
            </a:r>
          </a:p>
        </p:txBody>
      </p:sp>
      <p:sp>
        <p:nvSpPr>
          <p:cNvPr id="12" name="Title 1">
            <a:extLst>
              <a:ext uri="{FF2B5EF4-FFF2-40B4-BE49-F238E27FC236}">
                <a16:creationId xmlns:a16="http://schemas.microsoft.com/office/drawing/2014/main" id="{D5FB8988-2F8D-4A7A-B5DF-72C7CBF82770}"/>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Related Projects (2)</a:t>
            </a:r>
          </a:p>
        </p:txBody>
      </p:sp>
    </p:spTree>
    <p:extLst>
      <p:ext uri="{BB962C8B-B14F-4D97-AF65-F5344CB8AC3E}">
        <p14:creationId xmlns:p14="http://schemas.microsoft.com/office/powerpoint/2010/main" val="84022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9" name="Content Placeholder 8">
            <a:extLst>
              <a:ext uri="{FF2B5EF4-FFF2-40B4-BE49-F238E27FC236}">
                <a16:creationId xmlns:a16="http://schemas.microsoft.com/office/drawing/2014/main" id="{CB690771-FD0F-4467-92B1-F3595577BDE1}"/>
              </a:ext>
            </a:extLst>
          </p:cNvPr>
          <p:cNvPicPr>
            <a:picLocks noGrp="1" noChangeAspect="1"/>
          </p:cNvPicPr>
          <p:nvPr>
            <p:ph idx="1"/>
          </p:nvPr>
        </p:nvPicPr>
        <p:blipFill>
          <a:blip r:embed="rId5"/>
          <a:srcRect/>
          <a:stretch/>
        </p:blipFill>
        <p:spPr>
          <a:xfrm>
            <a:off x="5512890" y="1785089"/>
            <a:ext cx="5856751" cy="3287822"/>
          </a:xfrm>
        </p:spPr>
      </p:pic>
      <p:sp>
        <p:nvSpPr>
          <p:cNvPr id="10" name="TextBox 9">
            <a:extLst>
              <a:ext uri="{FF2B5EF4-FFF2-40B4-BE49-F238E27FC236}">
                <a16:creationId xmlns:a16="http://schemas.microsoft.com/office/drawing/2014/main" id="{88929D32-F418-4E78-B4F5-9DF6B03AE5B3}"/>
              </a:ext>
            </a:extLst>
          </p:cNvPr>
          <p:cNvSpPr txBox="1"/>
          <p:nvPr/>
        </p:nvSpPr>
        <p:spPr>
          <a:xfrm>
            <a:off x="5502241" y="5567699"/>
            <a:ext cx="5867400" cy="400110"/>
          </a:xfrm>
          <a:prstGeom prst="rect">
            <a:avLst/>
          </a:prstGeom>
          <a:noFill/>
        </p:spPr>
        <p:txBody>
          <a:bodyPr wrap="square" rtlCol="0">
            <a:spAutoFit/>
          </a:bodyPr>
          <a:lstStyle/>
          <a:p>
            <a:r>
              <a:rPr lang="en-US" sz="2000" b="1" i="1" dirty="0">
                <a:solidFill>
                  <a:srgbClr val="E8E7E3"/>
                </a:solidFill>
              </a:rPr>
              <a:t>4D Explorer </a:t>
            </a:r>
            <a:r>
              <a:rPr lang="en-US" sz="2000" dirty="0">
                <a:solidFill>
                  <a:srgbClr val="E8E7E3"/>
                </a:solidFill>
              </a:rPr>
              <a:t>by </a:t>
            </a:r>
            <a:r>
              <a:rPr lang="en-US" sz="2000" dirty="0" err="1">
                <a:solidFill>
                  <a:srgbClr val="E8E7E3"/>
                </a:solidFill>
              </a:rPr>
              <a:t>Jelle</a:t>
            </a:r>
            <a:r>
              <a:rPr lang="en-US" sz="2000" dirty="0">
                <a:solidFill>
                  <a:srgbClr val="E8E7E3"/>
                </a:solidFill>
              </a:rPr>
              <a:t> </a:t>
            </a:r>
            <a:r>
              <a:rPr lang="en-US" sz="2000" dirty="0" err="1">
                <a:solidFill>
                  <a:srgbClr val="E8E7E3"/>
                </a:solidFill>
              </a:rPr>
              <a:t>Vermandere</a:t>
            </a:r>
            <a:endParaRPr lang="en-US" sz="2000" dirty="0">
              <a:solidFill>
                <a:srgbClr val="E8E7E3"/>
              </a:solidFill>
            </a:endParaRPr>
          </a:p>
        </p:txBody>
      </p:sp>
      <p:sp>
        <p:nvSpPr>
          <p:cNvPr id="8" name="Title 1">
            <a:extLst>
              <a:ext uri="{FF2B5EF4-FFF2-40B4-BE49-F238E27FC236}">
                <a16:creationId xmlns:a16="http://schemas.microsoft.com/office/drawing/2014/main" id="{EDD9C0BE-4CA8-4FA4-B5C8-AE639809FBEA}"/>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Related Projects (3)</a:t>
            </a:r>
          </a:p>
        </p:txBody>
      </p:sp>
    </p:spTree>
    <p:extLst>
      <p:ext uri="{BB962C8B-B14F-4D97-AF65-F5344CB8AC3E}">
        <p14:creationId xmlns:p14="http://schemas.microsoft.com/office/powerpoint/2010/main" val="191016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Approach</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09744" y="1707503"/>
            <a:ext cx="6481980" cy="398734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Limitations of These Projects</a:t>
            </a:r>
          </a:p>
          <a:p>
            <a:pPr>
              <a:buClr>
                <a:srgbClr val="DCD8DC"/>
              </a:buClr>
              <a:defRPr/>
            </a:pPr>
            <a:r>
              <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Providing Explanations &amp; Code:</a:t>
            </a:r>
          </a:p>
          <a:p>
            <a:pPr lvl="1">
              <a:buClr>
                <a:srgbClr val="DCD8DC"/>
              </a:buClr>
              <a:defRPr/>
            </a:pPr>
            <a:r>
              <a:rPr lang="en-US" sz="2600" b="0" dirty="0">
                <a:ln>
                  <a:solidFill>
                    <a:prstClr val="black">
                      <a:lumMod val="75000"/>
                      <a:lumOff val="25000"/>
                      <a:alpha val="10000"/>
                    </a:prstClr>
                  </a:solidFill>
                </a:ln>
                <a:latin typeface="Calibri" panose="020F0502020204030204"/>
              </a:rPr>
              <a:t>4D Rigid Body Dynamics</a:t>
            </a:r>
          </a:p>
          <a:p>
            <a:pPr lvl="1">
              <a:buClr>
                <a:srgbClr val="DCD8DC"/>
              </a:buClr>
              <a:defRPr/>
            </a:pPr>
            <a:r>
              <a:rPr lang="en-US" sz="2600" b="0" dirty="0">
                <a:ln>
                  <a:solidFill>
                    <a:prstClr val="black">
                      <a:lumMod val="75000"/>
                      <a:lumOff val="25000"/>
                      <a:alpha val="10000"/>
                    </a:prstClr>
                  </a:solidFill>
                </a:ln>
                <a:latin typeface="Calibri" panose="020F0502020204030204"/>
              </a:rPr>
              <a:t>4D Rendering Pipeline</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47210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Implementation Summary</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grpSp>
        <p:nvGrpSpPr>
          <p:cNvPr id="12" name="Group 11">
            <a:extLst>
              <a:ext uri="{FF2B5EF4-FFF2-40B4-BE49-F238E27FC236}">
                <a16:creationId xmlns:a16="http://schemas.microsoft.com/office/drawing/2014/main" id="{D3CAE828-46AC-4B61-940B-640341F4E6BC}"/>
              </a:ext>
            </a:extLst>
          </p:cNvPr>
          <p:cNvGrpSpPr/>
          <p:nvPr/>
        </p:nvGrpSpPr>
        <p:grpSpPr>
          <a:xfrm>
            <a:off x="1518045" y="5187904"/>
            <a:ext cx="4465379" cy="571306"/>
            <a:chOff x="0" y="3482340"/>
            <a:chExt cx="6481979" cy="571306"/>
          </a:xfrm>
        </p:grpSpPr>
        <p:sp>
          <p:nvSpPr>
            <p:cNvPr id="26" name="Rectangle 25">
              <a:extLst>
                <a:ext uri="{FF2B5EF4-FFF2-40B4-BE49-F238E27FC236}">
                  <a16:creationId xmlns:a16="http://schemas.microsoft.com/office/drawing/2014/main" id="{4F05498E-2C3C-4A22-8A7B-471F4D8CC0B3}"/>
                </a:ext>
              </a:extLst>
            </p:cNvPr>
            <p:cNvSpPr/>
            <p:nvPr/>
          </p:nvSpPr>
          <p:spPr>
            <a:xfrm>
              <a:off x="0" y="3482340"/>
              <a:ext cx="6481979" cy="571306"/>
            </a:xfrm>
            <a:prstGeom prst="rect">
              <a:avLst/>
            </a:prstGeom>
            <a:solidFill>
              <a:schemeClr val="accent1">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FCC31FF8-5720-4BFF-9279-5CBE9E2C1A55}"/>
                </a:ext>
              </a:extLst>
            </p:cNvPr>
            <p:cNvSpPr txBox="1"/>
            <p:nvPr/>
          </p:nvSpPr>
          <p:spPr>
            <a:xfrm>
              <a:off x="0" y="3482340"/>
              <a:ext cx="6481979" cy="571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400" kern="1200" dirty="0"/>
                <a:t>5. Resolving 4D Collisions</a:t>
              </a:r>
            </a:p>
          </p:txBody>
        </p:sp>
      </p:grpSp>
      <p:grpSp>
        <p:nvGrpSpPr>
          <p:cNvPr id="13" name="Group 12">
            <a:extLst>
              <a:ext uri="{FF2B5EF4-FFF2-40B4-BE49-F238E27FC236}">
                <a16:creationId xmlns:a16="http://schemas.microsoft.com/office/drawing/2014/main" id="{B8FBFF5A-F1FE-4638-A6CF-021A7189FC5F}"/>
              </a:ext>
            </a:extLst>
          </p:cNvPr>
          <p:cNvGrpSpPr/>
          <p:nvPr/>
        </p:nvGrpSpPr>
        <p:grpSpPr>
          <a:xfrm>
            <a:off x="1518045" y="4317803"/>
            <a:ext cx="4465379" cy="878670"/>
            <a:chOff x="0" y="2612239"/>
            <a:chExt cx="6481979" cy="878670"/>
          </a:xfrm>
        </p:grpSpPr>
        <p:sp>
          <p:nvSpPr>
            <p:cNvPr id="23" name="Callout: Up Arrow 22">
              <a:extLst>
                <a:ext uri="{FF2B5EF4-FFF2-40B4-BE49-F238E27FC236}">
                  <a16:creationId xmlns:a16="http://schemas.microsoft.com/office/drawing/2014/main" id="{12EAD032-8BA5-423E-9459-850EDF1B1757}"/>
                </a:ext>
              </a:extLst>
            </p:cNvPr>
            <p:cNvSpPr/>
            <p:nvPr/>
          </p:nvSpPr>
          <p:spPr>
            <a:xfrm rot="10800000">
              <a:off x="0" y="2612239"/>
              <a:ext cx="6481979" cy="878670"/>
            </a:xfrm>
            <a:prstGeom prst="upArrowCallout">
              <a:avLst/>
            </a:prstGeom>
            <a:solidFill>
              <a:schemeClr val="accent3">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5" name="Callout: Up Arrow 6">
              <a:extLst>
                <a:ext uri="{FF2B5EF4-FFF2-40B4-BE49-F238E27FC236}">
                  <a16:creationId xmlns:a16="http://schemas.microsoft.com/office/drawing/2014/main" id="{09BD920E-A90F-45A4-BAB4-95A29422D44A}"/>
                </a:ext>
              </a:extLst>
            </p:cNvPr>
            <p:cNvSpPr txBox="1"/>
            <p:nvPr/>
          </p:nvSpPr>
          <p:spPr>
            <a:xfrm>
              <a:off x="0" y="2612239"/>
              <a:ext cx="6481979" cy="570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142240" numCol="1" spcCol="1270" anchor="ctr" anchorCtr="0">
              <a:noAutofit/>
            </a:bodyPr>
            <a:lstStyle/>
            <a:p>
              <a:pPr defTabSz="889000">
                <a:lnSpc>
                  <a:spcPct val="90000"/>
                </a:lnSpc>
                <a:spcBef>
                  <a:spcPct val="0"/>
                </a:spcBef>
                <a:spcAft>
                  <a:spcPct val="35000"/>
                </a:spcAft>
              </a:pPr>
              <a:r>
                <a:rPr lang="en-US" sz="2400" kern="1200" dirty="0"/>
                <a:t>4. Detecting 4D Collisions</a:t>
              </a:r>
            </a:p>
          </p:txBody>
        </p:sp>
      </p:grpSp>
      <p:grpSp>
        <p:nvGrpSpPr>
          <p:cNvPr id="14" name="Group 13">
            <a:extLst>
              <a:ext uri="{FF2B5EF4-FFF2-40B4-BE49-F238E27FC236}">
                <a16:creationId xmlns:a16="http://schemas.microsoft.com/office/drawing/2014/main" id="{23773E1F-F4B6-4281-93C1-155831C15D51}"/>
              </a:ext>
            </a:extLst>
          </p:cNvPr>
          <p:cNvGrpSpPr/>
          <p:nvPr/>
        </p:nvGrpSpPr>
        <p:grpSpPr>
          <a:xfrm>
            <a:off x="1518045" y="3447703"/>
            <a:ext cx="4465379" cy="878670"/>
            <a:chOff x="0" y="1742139"/>
            <a:chExt cx="6481979" cy="878670"/>
          </a:xfrm>
        </p:grpSpPr>
        <p:sp>
          <p:nvSpPr>
            <p:cNvPr id="21" name="Callout: Up Arrow 20">
              <a:extLst>
                <a:ext uri="{FF2B5EF4-FFF2-40B4-BE49-F238E27FC236}">
                  <a16:creationId xmlns:a16="http://schemas.microsoft.com/office/drawing/2014/main" id="{18B96163-3336-4F1D-80C6-763726AA9EA6}"/>
                </a:ext>
              </a:extLst>
            </p:cNvPr>
            <p:cNvSpPr/>
            <p:nvPr/>
          </p:nvSpPr>
          <p:spPr>
            <a:xfrm rot="10800000">
              <a:off x="0" y="1742139"/>
              <a:ext cx="6481979" cy="878670"/>
            </a:xfrm>
            <a:prstGeom prst="upArrowCallout">
              <a:avLst/>
            </a:prstGeom>
            <a:solidFill>
              <a:schemeClr val="accent4">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2" name="Callout: Up Arrow 8">
              <a:extLst>
                <a:ext uri="{FF2B5EF4-FFF2-40B4-BE49-F238E27FC236}">
                  <a16:creationId xmlns:a16="http://schemas.microsoft.com/office/drawing/2014/main" id="{D009907E-A1C9-4479-A251-1A52C84E9969}"/>
                </a:ext>
              </a:extLst>
            </p:cNvPr>
            <p:cNvSpPr txBox="1"/>
            <p:nvPr/>
          </p:nvSpPr>
          <p:spPr>
            <a:xfrm rot="21600000">
              <a:off x="0" y="1742139"/>
              <a:ext cx="6481979" cy="570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142240" numCol="1" spcCol="1270" anchor="ctr" anchorCtr="0">
              <a:noAutofit/>
            </a:bodyPr>
            <a:lstStyle/>
            <a:p>
              <a:pPr defTabSz="889000">
                <a:lnSpc>
                  <a:spcPct val="90000"/>
                </a:lnSpc>
                <a:spcBef>
                  <a:spcPct val="0"/>
                </a:spcBef>
                <a:spcAft>
                  <a:spcPct val="35000"/>
                </a:spcAft>
              </a:pPr>
              <a:r>
                <a:rPr lang="en-US" sz="2400" kern="1200" dirty="0"/>
                <a:t>3. Representing the 4D Primitives</a:t>
              </a:r>
            </a:p>
          </p:txBody>
        </p:sp>
      </p:grpSp>
      <p:grpSp>
        <p:nvGrpSpPr>
          <p:cNvPr id="15" name="Group 14">
            <a:extLst>
              <a:ext uri="{FF2B5EF4-FFF2-40B4-BE49-F238E27FC236}">
                <a16:creationId xmlns:a16="http://schemas.microsoft.com/office/drawing/2014/main" id="{4D31A152-AD76-4DF1-8ABF-71A61EE20F6D}"/>
              </a:ext>
            </a:extLst>
          </p:cNvPr>
          <p:cNvGrpSpPr/>
          <p:nvPr/>
        </p:nvGrpSpPr>
        <p:grpSpPr>
          <a:xfrm>
            <a:off x="1518045" y="2577603"/>
            <a:ext cx="4465379" cy="878670"/>
            <a:chOff x="0" y="872039"/>
            <a:chExt cx="6481979" cy="878670"/>
          </a:xfrm>
        </p:grpSpPr>
        <p:sp>
          <p:nvSpPr>
            <p:cNvPr id="19" name="Callout: Up Arrow 18">
              <a:extLst>
                <a:ext uri="{FF2B5EF4-FFF2-40B4-BE49-F238E27FC236}">
                  <a16:creationId xmlns:a16="http://schemas.microsoft.com/office/drawing/2014/main" id="{9D24D590-B009-48BA-B007-974AEE7F8942}"/>
                </a:ext>
              </a:extLst>
            </p:cNvPr>
            <p:cNvSpPr/>
            <p:nvPr/>
          </p:nvSpPr>
          <p:spPr>
            <a:xfrm rot="10800000">
              <a:off x="0" y="872039"/>
              <a:ext cx="6481979" cy="878670"/>
            </a:xfrm>
            <a:prstGeom prst="upArrowCallout">
              <a:avLst/>
            </a:prstGeom>
            <a:solidFill>
              <a:schemeClr val="accent5">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0" name="Callout: Up Arrow 10">
              <a:extLst>
                <a:ext uri="{FF2B5EF4-FFF2-40B4-BE49-F238E27FC236}">
                  <a16:creationId xmlns:a16="http://schemas.microsoft.com/office/drawing/2014/main" id="{3296F65E-4322-4872-8195-D1061984ACF7}"/>
                </a:ext>
              </a:extLst>
            </p:cNvPr>
            <p:cNvSpPr txBox="1"/>
            <p:nvPr/>
          </p:nvSpPr>
          <p:spPr>
            <a:xfrm rot="21600000">
              <a:off x="0" y="872039"/>
              <a:ext cx="6481979" cy="570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400" kern="1200" dirty="0"/>
                <a:t>2. Rendering the 4D Space</a:t>
              </a:r>
            </a:p>
          </p:txBody>
        </p:sp>
      </p:grpSp>
      <p:grpSp>
        <p:nvGrpSpPr>
          <p:cNvPr id="16" name="Group 15">
            <a:extLst>
              <a:ext uri="{FF2B5EF4-FFF2-40B4-BE49-F238E27FC236}">
                <a16:creationId xmlns:a16="http://schemas.microsoft.com/office/drawing/2014/main" id="{2B29557B-778A-4981-BD0E-52BD4EF4A29E}"/>
              </a:ext>
            </a:extLst>
          </p:cNvPr>
          <p:cNvGrpSpPr/>
          <p:nvPr/>
        </p:nvGrpSpPr>
        <p:grpSpPr>
          <a:xfrm>
            <a:off x="1518045" y="1707502"/>
            <a:ext cx="4465379" cy="878670"/>
            <a:chOff x="0" y="1938"/>
            <a:chExt cx="6481979" cy="878670"/>
          </a:xfrm>
        </p:grpSpPr>
        <p:sp>
          <p:nvSpPr>
            <p:cNvPr id="17" name="Callout: Up Arrow 16">
              <a:extLst>
                <a:ext uri="{FF2B5EF4-FFF2-40B4-BE49-F238E27FC236}">
                  <a16:creationId xmlns:a16="http://schemas.microsoft.com/office/drawing/2014/main" id="{0D9AA946-D914-4252-889C-0488ABEAC1BF}"/>
                </a:ext>
              </a:extLst>
            </p:cNvPr>
            <p:cNvSpPr/>
            <p:nvPr/>
          </p:nvSpPr>
          <p:spPr>
            <a:xfrm rot="10800000">
              <a:off x="0" y="1938"/>
              <a:ext cx="6481979" cy="878670"/>
            </a:xfrm>
            <a:prstGeom prst="upArrowCallout">
              <a:avLst/>
            </a:prstGeom>
            <a:solidFill>
              <a:schemeClr val="accent6">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8" name="Callout: Up Arrow 12">
              <a:extLst>
                <a:ext uri="{FF2B5EF4-FFF2-40B4-BE49-F238E27FC236}">
                  <a16:creationId xmlns:a16="http://schemas.microsoft.com/office/drawing/2014/main" id="{D6E778F7-C5FB-4F2F-A7B6-B8B8D70E379B}"/>
                </a:ext>
              </a:extLst>
            </p:cNvPr>
            <p:cNvSpPr txBox="1"/>
            <p:nvPr/>
          </p:nvSpPr>
          <p:spPr>
            <a:xfrm rot="21600000">
              <a:off x="0" y="1938"/>
              <a:ext cx="6481979" cy="570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400" dirty="0"/>
                <a:t>1. Defining the Underlying Math</a:t>
              </a:r>
              <a:endParaRPr lang="en-US" sz="2400" kern="1200" dirty="0"/>
            </a:p>
          </p:txBody>
        </p:sp>
      </p:grpSp>
    </p:spTree>
    <p:extLst>
      <p:ext uri="{BB962C8B-B14F-4D97-AF65-F5344CB8AC3E}">
        <p14:creationId xmlns:p14="http://schemas.microsoft.com/office/powerpoint/2010/main" val="262225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a:off x="-10649" y="1"/>
            <a:ext cx="4571649" cy="6858000"/>
          </a:xfrm>
          <a:prstGeom prst="rect">
            <a:avLst/>
          </a:prstGeom>
        </p:spPr>
      </p:pic>
      <p:pic>
        <p:nvPicPr>
          <p:cNvPr id="64" name="Picture 6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146160" y="1707502"/>
            <a:ext cx="6481980" cy="405558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Limitations of Traditional </a:t>
            </a:r>
            <a:r>
              <a:rPr lang="en-US" sz="2800" b="0" dirty="0">
                <a:ln>
                  <a:solidFill>
                    <a:prstClr val="black">
                      <a:lumMod val="75000"/>
                      <a:lumOff val="25000"/>
                      <a:alpha val="10000"/>
                    </a:prstClr>
                  </a:solidFill>
                </a:ln>
                <a:latin typeface="Calibri" panose="020F0502020204030204"/>
              </a:rPr>
              <a:t>V</a:t>
            </a:r>
            <a:r>
              <a:rPr kumimoji="0" lang="en-US" sz="2800" b="0" i="0" u="none" strike="noStrike" kern="1200" cap="none" spc="0" normalizeH="0" baseline="0" noProof="0" dirty="0" err="1">
                <a:ln>
                  <a:solidFill>
                    <a:prstClr val="black">
                      <a:lumMod val="75000"/>
                      <a:lumOff val="25000"/>
                      <a:alpha val="10000"/>
                    </a:prstClr>
                  </a:solidFill>
                </a:ln>
                <a:solidFill>
                  <a:srgbClr val="E1E1E1"/>
                </a:solidFill>
                <a:effectLst/>
                <a:uLnTx/>
                <a:uFillTx/>
                <a:latin typeface="Calibri" panose="020F0502020204030204"/>
                <a:ea typeface="+mn-ea"/>
                <a:cs typeface="+mn-cs"/>
              </a:rPr>
              <a:t>ector</a:t>
            </a: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 </a:t>
            </a:r>
            <a:r>
              <a:rPr lang="en-US" sz="2800" b="0" dirty="0">
                <a:ln>
                  <a:solidFill>
                    <a:prstClr val="black">
                      <a:lumMod val="75000"/>
                      <a:lumOff val="25000"/>
                      <a:alpha val="10000"/>
                    </a:prstClr>
                  </a:solidFill>
                </a:ln>
                <a:latin typeface="Calibri" panose="020F0502020204030204"/>
              </a:rPr>
              <a:t>A</a:t>
            </a:r>
            <a:r>
              <a:rPr kumimoji="0" lang="en-US" sz="2800" b="0" i="0" u="none" strike="noStrike" kern="1200" cap="none" spc="0" normalizeH="0" baseline="0" noProof="0" dirty="0" err="1">
                <a:ln>
                  <a:solidFill>
                    <a:prstClr val="black">
                      <a:lumMod val="75000"/>
                      <a:lumOff val="25000"/>
                      <a:alpha val="10000"/>
                    </a:prstClr>
                  </a:solidFill>
                </a:ln>
                <a:solidFill>
                  <a:srgbClr val="E1E1E1"/>
                </a:solidFill>
                <a:effectLst/>
                <a:uLnTx/>
                <a:uFillTx/>
                <a:latin typeface="Calibri" panose="020F0502020204030204"/>
                <a:ea typeface="+mn-ea"/>
                <a:cs typeface="+mn-cs"/>
              </a:rPr>
              <a:t>lgebra</a:t>
            </a:r>
            <a:endPar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endParaRPr>
          </a:p>
          <a:p>
            <a:r>
              <a:rPr lang="en-US" sz="2800" b="0" dirty="0"/>
              <a:t>Geometric Algebra Defines:</a:t>
            </a:r>
          </a:p>
          <a:p>
            <a:pPr lvl="1"/>
            <a:r>
              <a:rPr lang="en-US" sz="2600" b="0" dirty="0"/>
              <a:t>Bivectors (for 2D Planes)</a:t>
            </a:r>
          </a:p>
          <a:p>
            <a:pPr lvl="1"/>
            <a:r>
              <a:rPr lang="en-US" sz="2600" b="0" dirty="0"/>
              <a:t>Rotors (for Rotations)</a:t>
            </a:r>
          </a:p>
          <a:p>
            <a:pPr lvl="1"/>
            <a:r>
              <a:rPr lang="en-US" sz="2600" b="0" dirty="0"/>
              <a:t>Other Multivectors &amp; Operations</a:t>
            </a:r>
            <a:endParaRPr lang="en-US" sz="2400" b="0" dirty="0"/>
          </a:p>
        </p:txBody>
      </p:sp>
      <p:sp>
        <p:nvSpPr>
          <p:cNvPr id="9" name="Title 1">
            <a:extLst>
              <a:ext uri="{FF2B5EF4-FFF2-40B4-BE49-F238E27FC236}">
                <a16:creationId xmlns:a16="http://schemas.microsoft.com/office/drawing/2014/main" id="{4186C52B-F493-483E-86C3-3346295506D9}"/>
              </a:ext>
            </a:extLst>
          </p:cNvPr>
          <p:cNvSpPr txBox="1">
            <a:spLocks/>
          </p:cNvSpPr>
          <p:nvPr/>
        </p:nvSpPr>
        <p:spPr>
          <a:xfrm>
            <a:off x="5146160" y="609599"/>
            <a:ext cx="6481980" cy="109790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b="1" kern="1200">
                <a:ln>
                  <a:solidFill>
                    <a:schemeClr val="bg1">
                      <a:lumMod val="75000"/>
                      <a:lumOff val="25000"/>
                      <a:alpha val="10000"/>
                    </a:schemeClr>
                  </a:solidFill>
                </a:ln>
                <a:solidFill>
                  <a:srgbClr val="E1E1E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Using Geometric Algebra</a:t>
            </a:r>
          </a:p>
        </p:txBody>
      </p:sp>
    </p:spTree>
    <p:extLst>
      <p:ext uri="{BB962C8B-B14F-4D97-AF65-F5344CB8AC3E}">
        <p14:creationId xmlns:p14="http://schemas.microsoft.com/office/powerpoint/2010/main" val="129871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09744" y="609599"/>
            <a:ext cx="6481980" cy="1097903"/>
          </a:xfrm>
        </p:spPr>
        <p:txBody>
          <a:bodyPr>
            <a:normAutofit/>
          </a:bodyPr>
          <a:lstStyle/>
          <a:p>
            <a:r>
              <a:rPr lang="en-US" sz="4000" dirty="0"/>
              <a:t>4D Rendering Pipeline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09744" y="1707503"/>
            <a:ext cx="6481980" cy="3987346"/>
          </a:xfrm>
        </p:spPr>
        <p:txBody>
          <a:bodyPr anchor="t">
            <a:normAutofit/>
          </a:bodyPr>
          <a:lstStyle/>
          <a:p>
            <a:pPr marL="342900" marR="0" lvl="0" indent="-306000" algn="l" defTabSz="457200" rtl="0" eaLnBrk="1" fontAlgn="auto" latinLnBrk="0" hangingPunct="1">
              <a:lnSpc>
                <a:spcPct val="110000"/>
              </a:lnSpc>
              <a:spcBef>
                <a:spcPct val="20000"/>
              </a:spcBef>
              <a:spcAft>
                <a:spcPts val="600"/>
              </a:spcAft>
              <a:buClr>
                <a:srgbClr val="DCD8DC"/>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Rendering 3D Projections of 4D Space:</a:t>
            </a:r>
          </a:p>
          <a:p>
            <a:pPr lvl="1">
              <a:buClr>
                <a:srgbClr val="DCD8DC"/>
              </a:buClr>
              <a:defRPr/>
            </a:pPr>
            <a:r>
              <a:rPr lang="en-US" sz="2600" b="0" dirty="0">
                <a:ln>
                  <a:solidFill>
                    <a:prstClr val="black">
                      <a:lumMod val="75000"/>
                      <a:lumOff val="25000"/>
                      <a:alpha val="10000"/>
                    </a:prstClr>
                  </a:solidFill>
                </a:ln>
                <a:latin typeface="Calibri" panose="020F0502020204030204"/>
              </a:rPr>
              <a:t>3D View Frustum in 4D Space</a:t>
            </a:r>
            <a:endParaRPr lang="en-US" sz="2400" b="0" dirty="0">
              <a:ln>
                <a:solidFill>
                  <a:prstClr val="black">
                    <a:lumMod val="75000"/>
                    <a:lumOff val="25000"/>
                    <a:alpha val="10000"/>
                  </a:prstClr>
                </a:solidFill>
              </a:ln>
              <a:latin typeface="Calibri" panose="020F0502020204030204"/>
            </a:endParaRPr>
          </a:p>
          <a:p>
            <a:pPr>
              <a:buClr>
                <a:srgbClr val="DCD8DC"/>
              </a:buClr>
              <a:defRPr/>
            </a:pPr>
            <a:r>
              <a:rPr kumimoji="0" lang="en-US" sz="28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rPr>
              <a:t>Implementing Ray Marching:</a:t>
            </a:r>
          </a:p>
          <a:p>
            <a:pPr lvl="1">
              <a:buClr>
                <a:srgbClr val="DCD8DC"/>
              </a:buClr>
              <a:defRPr/>
            </a:pPr>
            <a:r>
              <a:rPr lang="en-US" sz="2600" b="0" dirty="0">
                <a:ln>
                  <a:solidFill>
                    <a:prstClr val="black">
                      <a:lumMod val="75000"/>
                      <a:lumOff val="25000"/>
                      <a:alpha val="10000"/>
                    </a:prstClr>
                  </a:solidFill>
                </a:ln>
                <a:latin typeface="Calibri" panose="020F0502020204030204"/>
              </a:rPr>
              <a:t>Sphere Tracing Algorithm</a:t>
            </a:r>
            <a:endParaRPr kumimoji="0" lang="en-US" sz="2600" b="0" i="0" u="none" strike="noStrike" kern="1200" cap="none" spc="0" normalizeH="0" baseline="0" noProof="0" dirty="0">
              <a:ln>
                <a:solidFill>
                  <a:prstClr val="black">
                    <a:lumMod val="75000"/>
                    <a:lumOff val="25000"/>
                    <a:alpha val="10000"/>
                  </a:prstClr>
                </a:solidFill>
              </a:ln>
              <a:solidFill>
                <a:srgbClr val="E1E1E1"/>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92" r="19408"/>
          <a:stretch/>
        </p:blipFill>
        <p:spPr>
          <a:xfrm rot="10800000">
            <a:off x="7620351" y="10"/>
            <a:ext cx="4571649" cy="6857990"/>
          </a:xfrm>
          <a:prstGeom prst="rect">
            <a:avLst/>
          </a:prstGeom>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226980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TM04033929[[fn=Slate]]</Template>
  <TotalTime>551</TotalTime>
  <Words>2540</Words>
  <Application>Microsoft Office PowerPoint</Application>
  <PresentationFormat>Widescreen</PresentationFormat>
  <Paragraphs>194</Paragraphs>
  <Slides>35</Slides>
  <Notes>35</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Calibri</vt:lpstr>
      <vt:lpstr>Wingdings 2</vt:lpstr>
      <vt:lpstr>SlateVTI</vt:lpstr>
      <vt:lpstr>Into Another Dimension: Developing a Simulation of 4D Space by Implementing 4D Rigid Body Dynamics and Ray Marching</vt:lpstr>
      <vt:lpstr>Motivation</vt:lpstr>
      <vt:lpstr>PowerPoint Presentation</vt:lpstr>
      <vt:lpstr>PowerPoint Presentation</vt:lpstr>
      <vt:lpstr>PowerPoint Presentation</vt:lpstr>
      <vt:lpstr>Approach</vt:lpstr>
      <vt:lpstr>Implementation Summary</vt:lpstr>
      <vt:lpstr>PowerPoint Presentation</vt:lpstr>
      <vt:lpstr>4D Rendering Pipeline</vt:lpstr>
      <vt:lpstr>Sphere Tracing (1)</vt:lpstr>
      <vt:lpstr>Sphere Tracing (2)</vt:lpstr>
      <vt:lpstr>Sphere Tracing (3)</vt:lpstr>
      <vt:lpstr>Sphere Tracing (4)</vt:lpstr>
      <vt:lpstr>Sphere Tracing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4D Collision Detection</vt:lpstr>
      <vt:lpstr>Example: Collision Detection Between Two Hyperspheres</vt:lpstr>
      <vt:lpstr>Example: Collision Detection Between a Hypersphere and Hyperbox</vt:lpstr>
      <vt:lpstr>PowerPoint Presentation</vt:lpstr>
      <vt:lpstr>Collision Resolution Demo</vt:lpstr>
      <vt:lpstr>Collision Resolution Demo</vt:lpstr>
      <vt:lpstr>Collision Resolution Demo</vt:lpstr>
      <vt:lpstr>Future Work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Another Dimension</dc:title>
  <dc:creator>Epi Torres-Smith</dc:creator>
  <cp:lastModifiedBy>Epi Torres-Smith</cp:lastModifiedBy>
  <cp:revision>30</cp:revision>
  <dcterms:created xsi:type="dcterms:W3CDTF">2022-04-16T17:39:05Z</dcterms:created>
  <dcterms:modified xsi:type="dcterms:W3CDTF">2022-04-20T14:55:47Z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